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0" r:id="rId4"/>
    <p:sldId id="272" r:id="rId5"/>
    <p:sldId id="279" r:id="rId6"/>
    <p:sldId id="273" r:id="rId7"/>
    <p:sldId id="262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1"/>
    <a:srgbClr val="45C3C5"/>
    <a:srgbClr val="FFFFFF"/>
    <a:srgbClr val="FF6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37" d="100"/>
          <a:sy n="37" d="100"/>
        </p:scale>
        <p:origin x="-90" y="-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1BC-FC0C-4F9F-BAEB-9F9D7B42436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E51A-B840-4B01-97D3-B1F9BC872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9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E51A-B840-4B01-97D3-B1F9BC8727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71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2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6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23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7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4EB6-FC1E-4BE9-9A89-E0C3C1ECEBC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4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6886" y="77004"/>
            <a:ext cx="594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 ДЕТСКИЙ САД ОБЩЕРАЗВИВАЮЩЕГО ВИДА № 79 г. СОЧИ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63" y="986497"/>
            <a:ext cx="7026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 реализации проекта </a:t>
            </a:r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</a:t>
            </a:r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инновационной площадки за 2021год</a:t>
            </a:r>
            <a:endParaRPr lang="ru-RU" sz="28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069432"/>
            <a:ext cx="8061158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теоретическое обоснование, </a:t>
            </a:r>
          </a:p>
          <a:p>
            <a:pPr algn="ctr"/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проверка эффективности интегративной модели образовательного пространства через  организацию культурных практик, дополнительного образования дошкольников,  их психолого-педагогического и социального сопровождения в условиях инклюзивного взаимодействия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95B3B5C-6CA8-48D6-90A7-3E8006147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347" y="1034717"/>
            <a:ext cx="4058653" cy="288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1975082-DF1B-4380-98FD-8F6D45C6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116" y="4090737"/>
            <a:ext cx="3924295" cy="2767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265FB30-96C2-457C-B704-B99130983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155" y="4042611"/>
            <a:ext cx="3894845" cy="281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95F0594-3535-4144-B4EC-10C0A4384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1"/>
          <a:stretch/>
        </p:blipFill>
        <p:spPr>
          <a:xfrm>
            <a:off x="0" y="4042611"/>
            <a:ext cx="3994484" cy="281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093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231" y="312821"/>
            <a:ext cx="93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ИННОВАЦИОННОЙ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реализованные  в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</a:t>
            </a:r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88" y="795756"/>
            <a:ext cx="467627" cy="4676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27382" y="1737852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8462" y="612904"/>
            <a:ext cx="1125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Изучение теоретического и практического опыта работы групп комбинированной направленности и подходов к реализации дополнительных </a:t>
            </a:r>
            <a:r>
              <a:rPr lang="ru-RU" sz="2400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образ. программ</a:t>
            </a:r>
            <a:endParaRPr lang="ru-RU" sz="2400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99" y="1822985"/>
            <a:ext cx="467627" cy="46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337" y="1828800"/>
            <a:ext cx="1130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Анализ состояния изучаемой проблемы в МБОУ № 79 </a:t>
            </a:r>
            <a:r>
              <a:rPr lang="ru-RU" sz="2400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400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индикативных показателей эффективности реализации Проекта.</a:t>
            </a:r>
            <a:endParaRPr lang="ru-RU" sz="2400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526" y="2765914"/>
            <a:ext cx="1122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altLang="en-US" sz="2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дополнительного образования и культурных практик в группах комбинированной направленности, форм их 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751916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профессионального уровня педагогов </a:t>
            </a:r>
            <a:r>
              <a:rPr lang="ru-RU" altLang="en-US" sz="2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их саморазвитие, самореализацию и эффективное взаимодействие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32504" y="2642152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87" y="2814040"/>
            <a:ext cx="467627" cy="467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13" y="3743699"/>
            <a:ext cx="467627" cy="467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39" y="4732502"/>
            <a:ext cx="467627" cy="467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76" y="5700428"/>
            <a:ext cx="467627" cy="4676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979256" y="3575269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955193" y="45419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4717" y="4607327"/>
            <a:ext cx="1115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развивающей </a:t>
            </a:r>
            <a:r>
              <a:rPr lang="ru-RU" altLang="en-US" sz="2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 -пространственную среду для реализации культурных практик с позиции инклюзии и интеграции основного и дополнительного образования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907067" y="5662527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10653" y="5661390"/>
            <a:ext cx="1118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целостной системы </a:t>
            </a:r>
            <a:r>
              <a:rPr lang="ru-RU" altLang="en-US" sz="2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психолого-педагогического и социального сопровождения детей с ОВЗ и их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8918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264" y="515410"/>
            <a:ext cx="1116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x-none" sz="24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Разработаны модели обновления образовательного пространства ДОО </a:t>
            </a:r>
          </a:p>
          <a:p>
            <a:pPr algn="ctr"/>
            <a:r>
              <a:rPr lang="ru-RU" altLang="x-none" sz="24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и реализуем их с позиции инклюзии</a:t>
            </a:r>
            <a:endParaRPr lang="ru-RU" sz="24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988" y="2308528"/>
            <a:ext cx="3657601" cy="673273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Обогащение детского развития рассматриваем через: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8949" y="3649756"/>
            <a:ext cx="2027018" cy="269094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Виды деятельности и культурные практики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21611" y="3632340"/>
            <a:ext cx="2104357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Организацию дополнительного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71760" y="3632340"/>
            <a:ext cx="2299063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Основные линии личностного развития: самостоятельность, инициативность, творчество</a:t>
            </a:r>
          </a:p>
        </p:txBody>
      </p:sp>
      <p:cxnSp>
        <p:nvCxnSpPr>
          <p:cNvPr id="9" name="Прямая соединительная линия 8"/>
          <p:cNvCxnSpPr>
            <a:stCxn id="7" idx="0"/>
            <a:endCxn id="5" idx="2"/>
          </p:cNvCxnSpPr>
          <p:nvPr/>
        </p:nvCxnSpPr>
        <p:spPr>
          <a:xfrm flipH="1" flipV="1">
            <a:off x="8273789" y="2981801"/>
            <a:ext cx="1" cy="65053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052458" y="3268442"/>
            <a:ext cx="4568099" cy="31284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</p:cNvCxnSpPr>
          <p:nvPr/>
        </p:nvCxnSpPr>
        <p:spPr>
          <a:xfrm flipV="1">
            <a:off x="6052458" y="3283130"/>
            <a:ext cx="0" cy="3666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flipH="1" flipV="1">
            <a:off x="10620557" y="3270491"/>
            <a:ext cx="735" cy="36184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402" y="2285328"/>
            <a:ext cx="878809" cy="8788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098" y="4473472"/>
            <a:ext cx="878809" cy="8788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51611" y="2438939"/>
            <a:ext cx="3204755" cy="707886"/>
          </a:xfrm>
          <a:prstGeom prst="rect">
            <a:avLst/>
          </a:prstGeom>
          <a:noFill/>
          <a:ln w="19050">
            <a:solidFill>
              <a:srgbClr val="006DA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</a:rPr>
              <a:t>ЗОНА </a:t>
            </a:r>
          </a:p>
          <a:p>
            <a:pPr algn="ctr"/>
            <a:r>
              <a:rPr lang="ru-RU" sz="2000" b="1" dirty="0">
                <a:solidFill>
                  <a:srgbClr val="006DA1"/>
                </a:solidFill>
              </a:rPr>
              <a:t>БЛИЖАЙШЕГО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590" y="4559071"/>
            <a:ext cx="3133761" cy="707886"/>
          </a:xfrm>
          <a:prstGeom prst="rect">
            <a:avLst/>
          </a:prstGeom>
          <a:noFill/>
          <a:ln w="22225" cap="rnd">
            <a:solidFill>
              <a:srgbClr val="006DA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</a:rPr>
              <a:t>ЗОНА </a:t>
            </a:r>
          </a:p>
          <a:p>
            <a:pPr algn="ctr"/>
            <a:r>
              <a:rPr lang="ru-RU" sz="2000" b="1" dirty="0">
                <a:solidFill>
                  <a:srgbClr val="006DA1"/>
                </a:solidFill>
              </a:rPr>
              <a:t>АКТУАЛЬНОГО РАЗВИТИЯ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3056" y="1583694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30746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329" y="0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ИНТЕГРАТИВНАЯ МОДЕЛЬ ОБНОВЛЕНИЯ </a:t>
            </a:r>
          </a:p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ОБРАЗОВАТЕЛЬНОГО ПРОСТРАНСТВА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4703" y="692961"/>
            <a:ext cx="11861348" cy="5727748"/>
          </a:xfrm>
          <a:prstGeom prst="roundRect">
            <a:avLst/>
          </a:prstGeom>
          <a:solidFill>
            <a:srgbClr val="006DA1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4703" y="896911"/>
            <a:ext cx="118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психолого-педагогического и социального сопровождения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3532" y="1562506"/>
            <a:ext cx="917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интеграции основного и дополнительного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73531" y="1392328"/>
            <a:ext cx="9177536" cy="4902295"/>
          </a:xfrm>
          <a:prstGeom prst="roundRect">
            <a:avLst/>
          </a:prstGeom>
          <a:solidFill>
            <a:srgbClr val="006DA1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41964" y="2057923"/>
            <a:ext cx="6889025" cy="4084498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41965" y="2157535"/>
            <a:ext cx="68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реализации культурных практик с позиции инклюзии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954" y="1611859"/>
            <a:ext cx="2327032" cy="924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АОП, индивидуальный образовательный маршрут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601" y="4557872"/>
            <a:ext cx="2327032" cy="1036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Нейропсихологическая коррекция</a:t>
            </a:r>
          </a:p>
          <a:p>
            <a:pPr algn="ctr" defTabSz="2116620">
              <a:lnSpc>
                <a:spcPct val="90000"/>
              </a:lnSpc>
              <a:spcAft>
                <a:spcPct val="35000"/>
              </a:spcAft>
            </a:pPr>
            <a:r>
              <a:rPr lang="ru-RU" sz="1400" dirty="0" err="1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Кинезиологические</a:t>
            </a: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упражнения</a:t>
            </a:r>
            <a:endParaRPr lang="ru-RU" sz="14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9198" y="2619538"/>
            <a:ext cx="2327032" cy="924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АВА – технология </a:t>
            </a:r>
          </a:p>
          <a:p>
            <a:pPr algn="ctr"/>
            <a:r>
              <a:rPr lang="en-US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PECS – </a:t>
            </a: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технология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601" y="3629145"/>
            <a:ext cx="2327032" cy="843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spcAft>
                <a:spcPct val="35000"/>
              </a:spcAft>
            </a:pP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АРТ – терапия,</a:t>
            </a:r>
          </a:p>
          <a:p>
            <a:pPr algn="ctr" defTabSz="2116620">
              <a:spcAft>
                <a:spcPct val="35000"/>
              </a:spcAft>
            </a:pP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Су – </a:t>
            </a:r>
            <a:r>
              <a:rPr lang="ru-RU" sz="1400" dirty="0" err="1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Джок</a:t>
            </a:r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терапия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27817" y="2874432"/>
            <a:ext cx="4580708" cy="3126464"/>
          </a:xfrm>
          <a:prstGeom prst="roundRect">
            <a:avLst/>
          </a:prstGeom>
          <a:solidFill>
            <a:schemeClr val="bg1">
              <a:lumMod val="8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spcAft>
                <a:spcPct val="35000"/>
              </a:spcAft>
            </a:pPr>
            <a:endParaRPr lang="ru-RU" sz="12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7817" y="2964178"/>
            <a:ext cx="458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1476" y="3973860"/>
            <a:ext cx="1405967" cy="1724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психолого-педагогического и социального сопровождения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26181" y="3866605"/>
            <a:ext cx="1405966" cy="1938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реализации культурных практик с позиции инклюзии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110885" y="3866606"/>
            <a:ext cx="1367011" cy="1938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интеграции основного и дополнительного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6327" y="3497924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Создание РППС </a:t>
            </a:r>
          </a:p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для реализации КП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6327" y="4472478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Методическое сопровождение КП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55268" y="2191686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Познавательное и речевое развитие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64525" y="3115899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Музыкальное развитие и театрализованная деятельность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64524" y="4040112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Физическое развитие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86782" y="4964325"/>
            <a:ext cx="1969025" cy="855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ИЗО деятельность и робототехника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88173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46399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9097" y="313600"/>
            <a:ext cx="10515600" cy="7844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DA1"/>
                </a:solidFill>
              </a:rPr>
              <a:t>Оформлены методические разработки</a:t>
            </a:r>
            <a:endParaRPr lang="ru-RU" dirty="0">
              <a:solidFill>
                <a:srgbClr val="006DA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01783"/>
            <a:ext cx="12191999" cy="49751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Методическая разработка  </a:t>
            </a:r>
            <a:r>
              <a:rPr lang="ru-RU" dirty="0" smtClean="0"/>
              <a:t>«</a:t>
            </a:r>
            <a:r>
              <a:rPr lang="ru-RU" dirty="0" smtClean="0"/>
              <a:t>Стеклянный </a:t>
            </a:r>
            <a:r>
              <a:rPr lang="ru-RU" dirty="0" err="1" smtClean="0"/>
              <a:t>пятицветик</a:t>
            </a:r>
            <a:r>
              <a:rPr lang="ru-RU" dirty="0" smtClean="0"/>
              <a:t>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 работе с </a:t>
            </a:r>
            <a:r>
              <a:rPr lang="ru-RU" dirty="0" smtClean="0"/>
              <a:t>пособием «</a:t>
            </a:r>
            <a:r>
              <a:rPr lang="ru-RU" dirty="0" smtClean="0"/>
              <a:t>Прозрачное </a:t>
            </a:r>
            <a:r>
              <a:rPr lang="ru-RU" dirty="0" smtClean="0"/>
              <a:t>чудо</a:t>
            </a:r>
            <a:r>
              <a:rPr lang="ru-RU" dirty="0" smtClean="0"/>
              <a:t>».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Методическая </a:t>
            </a:r>
            <a:r>
              <a:rPr lang="ru-RU" b="1" dirty="0" smtClean="0"/>
              <a:t>разработка </a:t>
            </a:r>
            <a:r>
              <a:rPr lang="ru-RU" dirty="0" smtClean="0"/>
              <a:t>по экспериментальной </a:t>
            </a:r>
          </a:p>
          <a:p>
            <a:pPr>
              <a:buNone/>
            </a:pPr>
            <a:r>
              <a:rPr lang="ru-RU" dirty="0" smtClean="0"/>
              <a:t>практики </a:t>
            </a:r>
            <a:r>
              <a:rPr lang="ru-RU" dirty="0" smtClean="0"/>
              <a:t>«Раздельный сбор мусора».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Методическая разработка </a:t>
            </a:r>
            <a:r>
              <a:rPr lang="ru-RU" dirty="0" smtClean="0"/>
              <a:t> по работе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театральной студии «Солнышко </a:t>
            </a:r>
            <a:r>
              <a:rPr lang="ru-RU" dirty="0" smtClean="0"/>
              <a:t>в </a:t>
            </a:r>
            <a:r>
              <a:rPr lang="ru-RU" dirty="0" smtClean="0"/>
              <a:t>ладошках».</a:t>
            </a:r>
          </a:p>
          <a:p>
            <a:pPr>
              <a:buNone/>
            </a:pPr>
            <a:r>
              <a:rPr lang="ru-RU" b="1" dirty="0" smtClean="0"/>
              <a:t>Методическая разработка </a:t>
            </a:r>
            <a:r>
              <a:rPr lang="ru-RU" dirty="0" smtClean="0"/>
              <a:t>по использованию </a:t>
            </a:r>
          </a:p>
          <a:p>
            <a:pPr>
              <a:buNone/>
            </a:pPr>
            <a:r>
              <a:rPr lang="ru-RU" dirty="0" smtClean="0"/>
              <a:t>развивающих </a:t>
            </a:r>
            <a:r>
              <a:rPr lang="ru-RU" dirty="0" smtClean="0"/>
              <a:t>пространств (классики).</a:t>
            </a:r>
          </a:p>
          <a:p>
            <a:pPr>
              <a:buNone/>
            </a:pPr>
            <a:r>
              <a:rPr lang="ru-RU" b="1" dirty="0" smtClean="0"/>
              <a:t>Методическая разработка </a:t>
            </a:r>
            <a:r>
              <a:rPr lang="ru-RU" dirty="0" smtClean="0"/>
              <a:t>по </a:t>
            </a:r>
          </a:p>
          <a:p>
            <a:pPr>
              <a:buNone/>
            </a:pPr>
            <a:r>
              <a:rPr lang="ru-RU" dirty="0" smtClean="0"/>
              <a:t>использованию </a:t>
            </a:r>
            <a:r>
              <a:rPr lang="ru-RU" dirty="0" err="1" smtClean="0"/>
              <a:t>кинезиологических</a:t>
            </a:r>
            <a:r>
              <a:rPr lang="ru-RU" dirty="0" smtClean="0"/>
              <a:t>  игр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упражнений</a:t>
            </a:r>
            <a:r>
              <a:rPr lang="ru-RU" dirty="0" smtClean="0"/>
              <a:t>.</a:t>
            </a:r>
          </a:p>
          <a:p>
            <a:endParaRPr lang="ru-RU" b="1" dirty="0"/>
          </a:p>
        </p:txBody>
      </p:sp>
      <p:pic>
        <p:nvPicPr>
          <p:cNvPr id="9" name="Picture 6" descr="C:\Users\Lenovo\Desktop\Рябцев\Фото презентация\PHOTO-2021-11-17-15-39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433" y="3775917"/>
            <a:ext cx="1924280" cy="2565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Lenovo\Desktop\Кинезиологиченские упр\Фото\12-01-2022_13-02-18\IMG_57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76845" y="1471382"/>
            <a:ext cx="2500831" cy="1893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Lenovo\Desktop\Зеркальное чудо\фото\IMG_20220120_154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6892" y="1200838"/>
            <a:ext cx="2148289" cy="2511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9953" y="4079791"/>
            <a:ext cx="3491285" cy="22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4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АДАПТИРОВАНЫ ПРОГРАММЫ </a:t>
            </a:r>
          </a:p>
          <a:p>
            <a:pPr algn="ctr"/>
            <a:r>
              <a:rPr lang="ru-RU" sz="165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ДЛЯ ДЕТЕЙ С ОВЗ</a:t>
            </a:r>
          </a:p>
        </p:txBody>
      </p:sp>
      <p:pic>
        <p:nvPicPr>
          <p:cNvPr id="4" name="Picture 3" descr="C:\Users\111\Desktop\Рисунок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CCECFF"/>
              </a:clrFrom>
              <a:clrTo>
                <a:srgbClr val="CCECFF">
                  <a:alpha val="0"/>
                </a:srgbClr>
              </a:clrTo>
            </a:clrChange>
          </a:blip>
          <a:srcRect l="4630" t="14885" r="-758" b="-381"/>
          <a:stretch/>
        </p:blipFill>
        <p:spPr bwMode="auto">
          <a:xfrm>
            <a:off x="5802124" y="1660358"/>
            <a:ext cx="6389876" cy="4845217"/>
          </a:xfrm>
          <a:prstGeom prst="rect">
            <a:avLst/>
          </a:prstGeom>
          <a:noFill/>
        </p:spPr>
      </p:pic>
      <p:pic>
        <p:nvPicPr>
          <p:cNvPr id="6" name="Picture 4" descr="DSC054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76" y="707886"/>
            <a:ext cx="2548114" cy="17811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7" name="Picture 3" descr="F:\Новый проект МДОУ\Конкурс Лучш. инкл. образ. учр\фото овз лаборатория\20191008_10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1185" y="707886"/>
            <a:ext cx="2592589" cy="1825535"/>
          </a:xfrm>
          <a:prstGeom prst="roundRect">
            <a:avLst/>
          </a:prstGeom>
          <a:noFill/>
        </p:spPr>
      </p:pic>
      <p:pic>
        <p:nvPicPr>
          <p:cNvPr id="9" name="Picture 7" descr="DSC051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21184" y="2616186"/>
            <a:ext cx="2592589" cy="1821100"/>
          </a:xfrm>
          <a:prstGeom prst="roundRect">
            <a:avLst/>
          </a:prstGeom>
        </p:spPr>
      </p:pic>
      <p:pic>
        <p:nvPicPr>
          <p:cNvPr id="10" name="Рисунок 9" descr="C:\Users\Lenovo\Desktop\МДОУ 79\фото гкн\IMG-20210227-WA0029.jpg"/>
          <p:cNvPicPr/>
          <p:nvPr/>
        </p:nvPicPr>
        <p:blipFill>
          <a:blip r:embed="rId7" cstate="print"/>
          <a:srcRect b="31736"/>
          <a:stretch>
            <a:fillRect/>
          </a:stretch>
        </p:blipFill>
        <p:spPr bwMode="auto">
          <a:xfrm>
            <a:off x="168176" y="2587051"/>
            <a:ext cx="2548114" cy="178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177" y="4528114"/>
            <a:ext cx="2548114" cy="184030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Новый проект МДОУ\Конкурс Лучш. инкл. образ. учр\фото овз лаборатория\IMG-20190926-WA001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1185" y="4528115"/>
            <a:ext cx="2646882" cy="184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185100" y="802857"/>
            <a:ext cx="495965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с ОВЗ программами дополнительного образования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221488" y="1703248"/>
            <a:ext cx="4065512" cy="8258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19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15" y="312821"/>
            <a:ext cx="738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СЕТЕВОГО ВЗАИМОДЕЙСТВИЯ С ИНКЛЮЗИВНЫМИ ЦЕНТРАМИ «ВКЛЮЧИ» И «МОЯ ПЛАНЕТА» ПО ПСИХОЛОГО-ПЕДАГОГИЧЕСКОМУ СОПРОВОЖДЕНИЮ ДЕТЕЙ РАС, С УМСТВЕННОЙ ОТСТАЛОСТЬЮ, ЗПР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8491" y="15825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</a:t>
            </a:r>
          </a:p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пошагового маршрута помощи и коррекции дефицитов развития ребёнка (4-5 лет)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131" y="32214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(4 месяца)</a:t>
            </a:r>
          </a:p>
          <a:p>
            <a:pPr algn="ctr"/>
            <a:r>
              <a:rPr lang="ru-RU" sz="13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«ВКЛЮЧИ»</a:t>
            </a:r>
            <a:r>
              <a:rPr lang="ru-RU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работа с дефицитами детей на занятиях АВА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32985" y="3221414"/>
            <a:ext cx="408111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(5 месяцев)</a:t>
            </a:r>
          </a:p>
          <a:p>
            <a:pPr algn="ctr"/>
            <a:r>
              <a:rPr lang="ru-RU" sz="13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«МОЯ ПЛАНЕТА»</a:t>
            </a:r>
            <a:r>
              <a:rPr lang="ru-RU" sz="1200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альтернативной коммуникации,</a:t>
            </a:r>
          </a:p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малых группах с карточками PECS</a:t>
            </a:r>
            <a:r>
              <a:rPr lang="ru-RU" sz="1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1851" y="32214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( 7 месяцев)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79 г. Сочи </a:t>
            </a:r>
          </a:p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 детей по программе «Детство» с использованием технологий АВА и PECS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131" y="5011709"/>
            <a:ext cx="2734492" cy="1312089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сформированы культурно-гигиенические навыки, могут самостоятельно кушать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51586" y="5011708"/>
            <a:ext cx="2734492" cy="131209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взаимодействуют со взрослыми и сверстниками, выражают свои желания при помощи карточек PECS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8041" y="5011707"/>
            <a:ext cx="2734492" cy="1312091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речи детей появились первые слова, понимают обращённую к ним речь, снизилась тревожность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7496" y="5011706"/>
            <a:ext cx="2734492" cy="1312092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детей научились новым формам коммуникации, овладели технологиями АВА и способами альтернативной коммуникации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347" y="1125080"/>
            <a:ext cx="2504789" cy="1412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46" y="995612"/>
            <a:ext cx="2838535" cy="189235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stCxn id="6" idx="2"/>
          </p:cNvCxnSpPr>
          <p:nvPr/>
        </p:nvCxnSpPr>
        <p:spPr>
          <a:xfrm>
            <a:off x="6052457" y="2705918"/>
            <a:ext cx="0" cy="18205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4" idx="2"/>
          </p:cNvCxnSpPr>
          <p:nvPr/>
        </p:nvCxnSpPr>
        <p:spPr>
          <a:xfrm flipH="1">
            <a:off x="1883114" y="288796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058416" y="288835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877156" y="2878344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181824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0210917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472665" y="4726394"/>
            <a:ext cx="9144000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9" idx="0"/>
          </p:cNvCxnSpPr>
          <p:nvPr/>
        </p:nvCxnSpPr>
        <p:spPr>
          <a:xfrm>
            <a:off x="4515853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469686" y="471676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355306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604977" y="4721066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175539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9965585" y="4336924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131407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304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109" y="467004"/>
            <a:ext cx="4051884" cy="2982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ОПЫТА РАБОТЫ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835" y="3468238"/>
            <a:ext cx="379527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Трансляция и масштабирование опыта работы по инклюзивному образованию</a:t>
            </a:r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краевых, городских конференциях, мастер-классах (выступили 18 педагогов).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театральной студии «Солнышко в ладошках» в финале конкурса «Воспитатель города Сочи 2020».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воспитанников (дети ОВЗ) приняли участие в городских и региональных конкурсах и фестивалях – заняли призовые места (48% от числа детей ОВЗ).</a:t>
            </a:r>
          </a:p>
          <a:p>
            <a:pPr algn="ctr"/>
            <a:endParaRPr lang="ru-RU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7183" y="3509013"/>
            <a:ext cx="37952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Организация сетевого взаимодействия</a:t>
            </a:r>
          </a:p>
          <a:p>
            <a:pPr algn="ctr"/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договора с 20 социальными партнерами: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дошкольными учреждениями г. Сочи : 120, 125, 34, 45, 67, 86;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МОБУ СОШ № 13, МОБУ СОШ №14;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инклюзивного развития «Включи»;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«Моя Планета»;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«ККОО ПМЦ «Православная Кубань»;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исследования социальных систем»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8701" y="3449116"/>
            <a:ext cx="403702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Организация работы с родителями воспитанников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работы Консультативного центра: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Реализованы направления «Виртуальный детский сад», «Школа подготовки родителей».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воспитанников вовлечены в  образовательную деятельность (совместные проекты, тренинги).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совместные мероприятия с родителями: праздники, благотворительные акции, субботники, ремонтные работы, экскурсии, мастер-классы, конференции, групповые родительские собрания.</a:t>
            </a:r>
            <a:endParaRPr lang="ru-RU" altLang="x-none" sz="1300" b="1" dirty="0">
              <a:solidFill>
                <a:srgbClr val="006DA1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  <a:sym typeface="Poppins Medium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5" y="533675"/>
            <a:ext cx="3814866" cy="2790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701" y="467004"/>
            <a:ext cx="3955240" cy="28851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53015" y="3392481"/>
            <a:ext cx="5724000" cy="20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22147" y="3375358"/>
            <a:ext cx="5724000" cy="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5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722</Words>
  <Application>Microsoft Office PowerPoint</Application>
  <PresentationFormat>Произвольный</PresentationFormat>
  <Paragraphs>100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Оформлены методические разработки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 Евгений Владимирович</dc:creator>
  <cp:lastModifiedBy>Lenovo</cp:lastModifiedBy>
  <cp:revision>178</cp:revision>
  <dcterms:created xsi:type="dcterms:W3CDTF">2021-09-14T14:01:02Z</dcterms:created>
  <dcterms:modified xsi:type="dcterms:W3CDTF">2022-01-27T14:00:31Z</dcterms:modified>
</cp:coreProperties>
</file>