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589" r:id="rId2"/>
    <p:sldId id="569" r:id="rId3"/>
    <p:sldId id="570" r:id="rId4"/>
    <p:sldId id="571" r:id="rId5"/>
    <p:sldId id="572" r:id="rId6"/>
    <p:sldId id="573" r:id="rId7"/>
    <p:sldId id="574" r:id="rId8"/>
    <p:sldId id="575" r:id="rId9"/>
    <p:sldId id="576" r:id="rId10"/>
    <p:sldId id="577" r:id="rId11"/>
    <p:sldId id="578" r:id="rId12"/>
    <p:sldId id="579" r:id="rId13"/>
    <p:sldId id="580" r:id="rId14"/>
    <p:sldId id="581" r:id="rId15"/>
    <p:sldId id="582" r:id="rId16"/>
    <p:sldId id="583" r:id="rId17"/>
    <p:sldId id="584" r:id="rId18"/>
    <p:sldId id="585" r:id="rId19"/>
    <p:sldId id="586" r:id="rId20"/>
    <p:sldId id="587" r:id="rId21"/>
    <p:sldId id="588" r:id="rId2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Название 1"/>
          <p:cNvSpPr>
            <a:spLocks noGrp="1"/>
          </p:cNvSpPr>
          <p:nvPr>
            <p:ph type="ctrTitle"/>
          </p:nvPr>
        </p:nvSpPr>
        <p:spPr>
          <a:xfrm>
            <a:off x="914400" y="2130426"/>
            <a:ext cx="10363200" cy="1470025"/>
          </a:xfrm>
        </p:spPr>
        <p:txBody>
          <a:bodyPr/>
          <a:lstStyle/>
          <a:p>
            <a:r>
              <a:rPr lang="ru-RU"/>
              <a:t>Образец заголовка</a:t>
            </a:r>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14B04AFA-3E6D-C142-8335-72A82AE20B4A}" type="datetimeFigureOut">
              <a:rPr lang="ru-RU" smtClean="0"/>
              <a:t>28.06.2021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38424FF-1174-F846-8D57-452CB14B4274}" type="slidenum">
              <a:rPr lang="ru-RU" smtClean="0"/>
              <a:t>‹#›</a:t>
            </a:fld>
            <a:endParaRPr lang="ru-RU"/>
          </a:p>
        </p:txBody>
      </p:sp>
    </p:spTree>
    <p:extLst>
      <p:ext uri="{BB962C8B-B14F-4D97-AF65-F5344CB8AC3E}">
        <p14:creationId xmlns:p14="http://schemas.microsoft.com/office/powerpoint/2010/main" val="2658180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 текст">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14B04AFA-3E6D-C142-8335-72A82AE20B4A}" type="datetimeFigureOut">
              <a:rPr lang="ru-RU" smtClean="0"/>
              <a:t>28.06.2021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38424FF-1174-F846-8D57-452CB14B4274}" type="slidenum">
              <a:rPr lang="ru-RU" smtClean="0"/>
              <a:t>‹#›</a:t>
            </a:fld>
            <a:endParaRPr lang="ru-RU"/>
          </a:p>
        </p:txBody>
      </p:sp>
    </p:spTree>
    <p:extLst>
      <p:ext uri="{BB962C8B-B14F-4D97-AF65-F5344CB8AC3E}">
        <p14:creationId xmlns:p14="http://schemas.microsoft.com/office/powerpoint/2010/main" val="3602258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 загол.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9"/>
            <a:ext cx="27432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14B04AFA-3E6D-C142-8335-72A82AE20B4A}" type="datetimeFigureOut">
              <a:rPr lang="ru-RU" smtClean="0"/>
              <a:t>28.06.2021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38424FF-1174-F846-8D57-452CB14B4274}" type="slidenum">
              <a:rPr lang="ru-RU" smtClean="0"/>
              <a:t>‹#›</a:t>
            </a:fld>
            <a:endParaRPr lang="ru-RU"/>
          </a:p>
        </p:txBody>
      </p:sp>
    </p:spTree>
    <p:extLst>
      <p:ext uri="{BB962C8B-B14F-4D97-AF65-F5344CB8AC3E}">
        <p14:creationId xmlns:p14="http://schemas.microsoft.com/office/powerpoint/2010/main" val="12610648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extLst>
      <p:ext uri="{BB962C8B-B14F-4D97-AF65-F5344CB8AC3E}">
        <p14:creationId xmlns:p14="http://schemas.microsoft.com/office/powerpoint/2010/main" val="713995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14B04AFA-3E6D-C142-8335-72A82AE20B4A}" type="datetimeFigureOut">
              <a:rPr lang="ru-RU" smtClean="0"/>
              <a:t>28.06.2021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38424FF-1174-F846-8D57-452CB14B4274}" type="slidenum">
              <a:rPr lang="ru-RU" smtClean="0"/>
              <a:t>‹#›</a:t>
            </a:fld>
            <a:endParaRPr lang="ru-RU"/>
          </a:p>
        </p:txBody>
      </p:sp>
    </p:spTree>
    <p:extLst>
      <p:ext uri="{BB962C8B-B14F-4D97-AF65-F5344CB8AC3E}">
        <p14:creationId xmlns:p14="http://schemas.microsoft.com/office/powerpoint/2010/main" val="2773794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Название 1"/>
          <p:cNvSpPr>
            <a:spLocks noGrp="1"/>
          </p:cNvSpPr>
          <p:nvPr>
            <p:ph type="title"/>
          </p:nvPr>
        </p:nvSpPr>
        <p:spPr>
          <a:xfrm>
            <a:off x="963084" y="4406901"/>
            <a:ext cx="103632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14B04AFA-3E6D-C142-8335-72A82AE20B4A}" type="datetimeFigureOut">
              <a:rPr lang="ru-RU" smtClean="0"/>
              <a:t>28.06.2021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38424FF-1174-F846-8D57-452CB14B4274}" type="slidenum">
              <a:rPr lang="ru-RU" smtClean="0"/>
              <a:t>‹#›</a:t>
            </a:fld>
            <a:endParaRPr lang="ru-RU"/>
          </a:p>
        </p:txBody>
      </p:sp>
    </p:spTree>
    <p:extLst>
      <p:ext uri="{BB962C8B-B14F-4D97-AF65-F5344CB8AC3E}">
        <p14:creationId xmlns:p14="http://schemas.microsoft.com/office/powerpoint/2010/main" val="2414904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14B04AFA-3E6D-C142-8335-72A82AE20B4A}" type="datetimeFigureOut">
              <a:rPr lang="ru-RU" smtClean="0"/>
              <a:t>28.06.2021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38424FF-1174-F846-8D57-452CB14B4274}" type="slidenum">
              <a:rPr lang="ru-RU" smtClean="0"/>
              <a:t>‹#›</a:t>
            </a:fld>
            <a:endParaRPr lang="ru-RU"/>
          </a:p>
        </p:txBody>
      </p:sp>
    </p:spTree>
    <p:extLst>
      <p:ext uri="{BB962C8B-B14F-4D97-AF65-F5344CB8AC3E}">
        <p14:creationId xmlns:p14="http://schemas.microsoft.com/office/powerpoint/2010/main" val="2492423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14B04AFA-3E6D-C142-8335-72A82AE20B4A}" type="datetimeFigureOut">
              <a:rPr lang="ru-RU" smtClean="0"/>
              <a:t>28.06.2021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38424FF-1174-F846-8D57-452CB14B4274}" type="slidenum">
              <a:rPr lang="ru-RU" smtClean="0"/>
              <a:t>‹#›</a:t>
            </a:fld>
            <a:endParaRPr lang="ru-RU"/>
          </a:p>
        </p:txBody>
      </p:sp>
    </p:spTree>
    <p:extLst>
      <p:ext uri="{BB962C8B-B14F-4D97-AF65-F5344CB8AC3E}">
        <p14:creationId xmlns:p14="http://schemas.microsoft.com/office/powerpoint/2010/main" val="123660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14B04AFA-3E6D-C142-8335-72A82AE20B4A}" type="datetimeFigureOut">
              <a:rPr lang="ru-RU" smtClean="0"/>
              <a:t>28.06.2021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38424FF-1174-F846-8D57-452CB14B4274}" type="slidenum">
              <a:rPr lang="ru-RU" smtClean="0"/>
              <a:t>‹#›</a:t>
            </a:fld>
            <a:endParaRPr lang="ru-RU"/>
          </a:p>
        </p:txBody>
      </p:sp>
    </p:spTree>
    <p:extLst>
      <p:ext uri="{BB962C8B-B14F-4D97-AF65-F5344CB8AC3E}">
        <p14:creationId xmlns:p14="http://schemas.microsoft.com/office/powerpoint/2010/main" val="2188109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4B04AFA-3E6D-C142-8335-72A82AE20B4A}" type="datetimeFigureOut">
              <a:rPr lang="ru-RU" smtClean="0"/>
              <a:t>28.06.2021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38424FF-1174-F846-8D57-452CB14B4274}" type="slidenum">
              <a:rPr lang="ru-RU" smtClean="0"/>
              <a:t>‹#›</a:t>
            </a:fld>
            <a:endParaRPr lang="ru-RU"/>
          </a:p>
        </p:txBody>
      </p:sp>
    </p:spTree>
    <p:extLst>
      <p:ext uri="{BB962C8B-B14F-4D97-AF65-F5344CB8AC3E}">
        <p14:creationId xmlns:p14="http://schemas.microsoft.com/office/powerpoint/2010/main" val="2166919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Название 1"/>
          <p:cNvSpPr>
            <a:spLocks noGrp="1"/>
          </p:cNvSpPr>
          <p:nvPr>
            <p:ph type="title"/>
          </p:nvPr>
        </p:nvSpPr>
        <p:spPr>
          <a:xfrm>
            <a:off x="609601" y="273050"/>
            <a:ext cx="4011084"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14B04AFA-3E6D-C142-8335-72A82AE20B4A}" type="datetimeFigureOut">
              <a:rPr lang="ru-RU" smtClean="0"/>
              <a:t>28.06.2021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38424FF-1174-F846-8D57-452CB14B4274}" type="slidenum">
              <a:rPr lang="ru-RU" smtClean="0"/>
              <a:t>‹#›</a:t>
            </a:fld>
            <a:endParaRPr lang="ru-RU"/>
          </a:p>
        </p:txBody>
      </p:sp>
    </p:spTree>
    <p:extLst>
      <p:ext uri="{BB962C8B-B14F-4D97-AF65-F5344CB8AC3E}">
        <p14:creationId xmlns:p14="http://schemas.microsoft.com/office/powerpoint/2010/main" val="3189539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Название 1"/>
          <p:cNvSpPr>
            <a:spLocks noGrp="1"/>
          </p:cNvSpPr>
          <p:nvPr>
            <p:ph type="title"/>
          </p:nvPr>
        </p:nvSpPr>
        <p:spPr>
          <a:xfrm>
            <a:off x="2389717" y="4800600"/>
            <a:ext cx="73152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14B04AFA-3E6D-C142-8335-72A82AE20B4A}" type="datetimeFigureOut">
              <a:rPr lang="ru-RU" smtClean="0"/>
              <a:t>28.06.2021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38424FF-1174-F846-8D57-452CB14B4274}" type="slidenum">
              <a:rPr lang="ru-RU" smtClean="0"/>
              <a:t>‹#›</a:t>
            </a:fld>
            <a:endParaRPr lang="ru-RU"/>
          </a:p>
        </p:txBody>
      </p:sp>
    </p:spTree>
    <p:extLst>
      <p:ext uri="{BB962C8B-B14F-4D97-AF65-F5344CB8AC3E}">
        <p14:creationId xmlns:p14="http://schemas.microsoft.com/office/powerpoint/2010/main" val="1269567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B04AFA-3E6D-C142-8335-72A82AE20B4A}" type="datetimeFigureOut">
              <a:rPr lang="ru-RU" smtClean="0"/>
              <a:t>28.06.2021</a:t>
            </a:fld>
            <a:endParaRPr lang="ru-RU"/>
          </a:p>
        </p:txBody>
      </p:sp>
      <p:sp>
        <p:nvSpPr>
          <p:cNvPr id="5" name="Нижний колонтитул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8424FF-1174-F846-8D57-452CB14B4274}" type="slidenum">
              <a:rPr lang="ru-RU" smtClean="0"/>
              <a:t>‹#›</a:t>
            </a:fld>
            <a:endParaRPr lang="ru-RU"/>
          </a:p>
        </p:txBody>
      </p:sp>
    </p:spTree>
    <p:extLst>
      <p:ext uri="{BB962C8B-B14F-4D97-AF65-F5344CB8AC3E}">
        <p14:creationId xmlns:p14="http://schemas.microsoft.com/office/powerpoint/2010/main" val="34932728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ru-R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азвание 3"/>
          <p:cNvSpPr>
            <a:spLocks noGrp="1"/>
          </p:cNvSpPr>
          <p:nvPr>
            <p:ph type="title"/>
          </p:nvPr>
        </p:nvSpPr>
        <p:spPr/>
        <p:txBody>
          <a:bodyPr>
            <a:normAutofit/>
          </a:bodyPr>
          <a:lstStyle/>
          <a:p>
            <a:r>
              <a:rPr lang="ru-RU" dirty="0"/>
              <a:t>Методические приемы работы с ребенком с РАС</a:t>
            </a:r>
          </a:p>
        </p:txBody>
      </p:sp>
    </p:spTree>
    <p:extLst>
      <p:ext uri="{BB962C8B-B14F-4D97-AF65-F5344CB8AC3E}">
        <p14:creationId xmlns:p14="http://schemas.microsoft.com/office/powerpoint/2010/main" val="3005393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981200" y="152718"/>
            <a:ext cx="8316422" cy="1371600"/>
          </a:xfrm>
        </p:spPr>
        <p:txBody>
          <a:bodyPr>
            <a:noAutofit/>
          </a:bodyPr>
          <a:lstStyle/>
          <a:p>
            <a:r>
              <a:rPr lang="ru-RU" sz="3200" dirty="0"/>
              <a:t>1. Имитация вербальных (произносительных движений) </a:t>
            </a:r>
            <a:endParaRPr lang="ru-RU" sz="2400" dirty="0"/>
          </a:p>
        </p:txBody>
      </p:sp>
      <p:sp>
        <p:nvSpPr>
          <p:cNvPr id="3" name="Содержимое 2"/>
          <p:cNvSpPr>
            <a:spLocks noGrp="1"/>
          </p:cNvSpPr>
          <p:nvPr>
            <p:ph idx="1"/>
          </p:nvPr>
        </p:nvSpPr>
        <p:spPr>
          <a:xfrm>
            <a:off x="1981200" y="1752601"/>
            <a:ext cx="8316422" cy="4771039"/>
          </a:xfrm>
        </p:spPr>
        <p:txBody>
          <a:bodyPr>
            <a:normAutofit fontScale="77500" lnSpcReduction="20000"/>
          </a:bodyPr>
          <a:lstStyle/>
          <a:p>
            <a:r>
              <a:rPr lang="ru-RU" dirty="0"/>
              <a:t>Имитация основных движений: Сидя напротив ребенка, добиваемся внимания. Предъявляем инструкцию: «Делай так» или «Сделай это», одновременно демонстрируем движение. Постепенно помогаем все меньше (показ движения, подталкивание его рук на движение, подсказка жестом). </a:t>
            </a:r>
          </a:p>
          <a:p>
            <a:r>
              <a:rPr lang="ru-RU" dirty="0"/>
              <a:t>Самая первая лексическая тема “Части тела”: похлопай по животу, потри руками, подними руки вверх, погладь себя по голове, дай руку, хлопай в ладоши и др. </a:t>
            </a:r>
          </a:p>
          <a:p>
            <a:r>
              <a:rPr lang="ru-RU" dirty="0"/>
              <a:t>На этих инструкциях мы приучаем ребенка действовать по подражанию, далее работа будет вестись на более мелких движениях (тонкая моторика, речь).</a:t>
            </a:r>
          </a:p>
        </p:txBody>
      </p:sp>
    </p:spTree>
    <p:extLst>
      <p:ext uri="{BB962C8B-B14F-4D97-AF65-F5344CB8AC3E}">
        <p14:creationId xmlns:p14="http://schemas.microsoft.com/office/powerpoint/2010/main" val="3049499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889569" y="269414"/>
            <a:ext cx="8600458" cy="6588587"/>
          </a:xfrm>
        </p:spPr>
        <p:txBody>
          <a:bodyPr>
            <a:normAutofit fontScale="77500" lnSpcReduction="20000"/>
          </a:bodyPr>
          <a:lstStyle/>
          <a:p>
            <a:r>
              <a:rPr lang="ru-RU" dirty="0"/>
              <a:t>- </a:t>
            </a:r>
            <a:r>
              <a:rPr lang="ru-RU" u="sng" dirty="0"/>
              <a:t>Имитация действий с предметами</a:t>
            </a:r>
            <a:r>
              <a:rPr lang="ru-RU" dirty="0"/>
              <a:t>: </a:t>
            </a:r>
          </a:p>
          <a:p>
            <a:r>
              <a:rPr lang="ru-RU" dirty="0"/>
              <a:t>Помещаем два одинаковых предмета на стол перед ребенком. Предъявление команды «Делай это», одновременно совершая действия с одним предметом. Стимулируем ребенка, повторить движение с другим предметом. </a:t>
            </a:r>
          </a:p>
          <a:p>
            <a:r>
              <a:rPr lang="ru-RU" dirty="0"/>
              <a:t>С каждым разом помощь-подсказку ослабляем. Одобряем только правильные самостоятельные действия. Подсказки сводятся к непосредственным физическим действиям. </a:t>
            </a:r>
          </a:p>
          <a:p>
            <a:r>
              <a:rPr lang="ru-RU" dirty="0"/>
              <a:t>Учим ребенка тем игровым операциям, которые могут доставить ему удовольствие: положи кубик в ведро, позвони в колокольчик, катай машину, вытри рот, покорми куклу, подуй в дудочку, расчеши волосы и др.</a:t>
            </a:r>
          </a:p>
          <a:p>
            <a:pPr algn="r"/>
            <a:r>
              <a:rPr lang="ru-RU" sz="2400" i="1" dirty="0"/>
              <a:t>- </a:t>
            </a:r>
            <a:r>
              <a:rPr lang="ru-RU" sz="2400" i="1" dirty="0" err="1"/>
              <a:t>см.видеозапись</a:t>
            </a:r>
            <a:r>
              <a:rPr lang="ru-RU" sz="2400" i="1" dirty="0"/>
              <a:t> «Выбор предметов. Делай как - Я»;</a:t>
            </a:r>
          </a:p>
          <a:p>
            <a:r>
              <a:rPr lang="ru-RU" dirty="0"/>
              <a:t>- </a:t>
            </a:r>
            <a:r>
              <a:rPr lang="ru-RU" u="sng" dirty="0"/>
              <a:t>Имитация мелких и точных движений</a:t>
            </a:r>
            <a:r>
              <a:rPr lang="ru-RU" dirty="0"/>
              <a:t>: указать на части тела, разжимать и сжимать кулаки, постучать указательным пальцем, выставить указательные пальцы и т.д. Постепенно выполняется действие по словесной инструкции.</a:t>
            </a:r>
          </a:p>
        </p:txBody>
      </p:sp>
    </p:spTree>
    <p:extLst>
      <p:ext uri="{BB962C8B-B14F-4D97-AF65-F5344CB8AC3E}">
        <p14:creationId xmlns:p14="http://schemas.microsoft.com/office/powerpoint/2010/main" val="3025423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966530" y="1593438"/>
            <a:ext cx="8292613" cy="4707964"/>
          </a:xfrm>
        </p:spPr>
        <p:txBody>
          <a:bodyPr>
            <a:normAutofit fontScale="70000" lnSpcReduction="20000"/>
          </a:bodyPr>
          <a:lstStyle/>
          <a:p>
            <a:pPr>
              <a:buFontTx/>
              <a:buChar char="-"/>
            </a:pPr>
            <a:r>
              <a:rPr lang="ru-RU" u="sng" dirty="0"/>
              <a:t>Имитация вербальных (произносительных движений</a:t>
            </a:r>
            <a:r>
              <a:rPr lang="ru-RU" dirty="0"/>
              <a:t>): открой рот, покажи язык, упираем язык в верхние зубы, сложи губы в трубочку, рупор, надуй щеки, поцелуй, подуть и т.д. </a:t>
            </a:r>
          </a:p>
          <a:p>
            <a:r>
              <a:rPr lang="ru-RU" dirty="0"/>
              <a:t>Данные движения формируем аналогично предыдущим: инструкция “посмотри на меня”, показ ребенку движения, затем логопед включает пассивную гимнастику, сам прилагает механическую помощь, если ребенок не подражает действию (например: тянет нижнюю челюсть ребенка вниз, чтобы тот открыл рот). Попросим ребенка: «Делай это» и одновременно показываем движение ртом. </a:t>
            </a:r>
          </a:p>
          <a:p>
            <a:r>
              <a:rPr lang="ru-RU" dirty="0"/>
              <a:t>В начале курса помогаем, а далее хвалим только движения, выполненные следом за показом без вспомогательной помощи. </a:t>
            </a:r>
          </a:p>
          <a:p>
            <a:r>
              <a:rPr lang="ru-RU" dirty="0"/>
              <a:t>Мы учим ребенка артикуляции ради имитации речи, сопровождаем движения звуками. При показе движений используем зеркало. Ребенок смотрит сразу и на педагога и в зеркало.</a:t>
            </a:r>
          </a:p>
        </p:txBody>
      </p:sp>
    </p:spTree>
    <p:extLst>
      <p:ext uri="{BB962C8B-B14F-4D97-AF65-F5344CB8AC3E}">
        <p14:creationId xmlns:p14="http://schemas.microsoft.com/office/powerpoint/2010/main" val="1226327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981200" y="0"/>
            <a:ext cx="8277942" cy="1371600"/>
          </a:xfrm>
        </p:spPr>
        <p:txBody>
          <a:bodyPr>
            <a:normAutofit/>
          </a:bodyPr>
          <a:lstStyle/>
          <a:p>
            <a:r>
              <a:rPr lang="ru-RU" sz="3200" dirty="0"/>
              <a:t>2. Формирование длительного выдоха</a:t>
            </a:r>
          </a:p>
        </p:txBody>
      </p:sp>
      <p:sp>
        <p:nvSpPr>
          <p:cNvPr id="3" name="Содержимое 2"/>
          <p:cNvSpPr>
            <a:spLocks noGrp="1"/>
          </p:cNvSpPr>
          <p:nvPr>
            <p:ph idx="1"/>
          </p:nvPr>
        </p:nvSpPr>
        <p:spPr>
          <a:xfrm>
            <a:off x="1812607" y="1622584"/>
            <a:ext cx="8855393" cy="4907163"/>
          </a:xfrm>
        </p:spPr>
        <p:txBody>
          <a:bodyPr>
            <a:noAutofit/>
          </a:bodyPr>
          <a:lstStyle/>
          <a:p>
            <a:pPr>
              <a:lnSpc>
                <a:spcPct val="70000"/>
              </a:lnSpc>
            </a:pPr>
            <a:r>
              <a:rPr lang="ru-RU" sz="2200" dirty="0"/>
              <a:t>Ребенок не понимает, как осуществляется сам процесс выдувания. На данном этапе идет очень тесная работа с матерью, чтобы шло закрепление в повседневной жизни. В первую очередь приучаем пить через трубочку. </a:t>
            </a:r>
          </a:p>
          <a:p>
            <a:pPr>
              <a:lnSpc>
                <a:spcPct val="70000"/>
              </a:lnSpc>
            </a:pPr>
            <a:r>
              <a:rPr lang="ru-RU" sz="2200" dirty="0"/>
              <a:t>Для формирования выдоха через рот применялись следующие упражнения: ловили вдох ребенка, затем закрывали ему нос, а ко рту подносили плоскость с кусочком ватки, ребенок открывал рот, затем логопед слегка надавливал на область диафрагмы, ребенок осуществляет выдох, ватка отклонялась, это вызывает интерес ребенка и постепенно по подражанию (выдох с положением губы трубочкой) ребенок самостоятельно “выдыхает” на ватку. </a:t>
            </a:r>
          </a:p>
          <a:p>
            <a:pPr>
              <a:lnSpc>
                <a:spcPct val="70000"/>
              </a:lnSpc>
            </a:pPr>
            <a:r>
              <a:rPr lang="ru-RU" sz="2200" dirty="0"/>
              <a:t>Затем работа с соломинкой продолжалась в обратном направлении: ребенок по подражанию надувал щеки, ему в рот вставлялась трубочка, конец которой опускался в стакан с водой и на просьбу надуть щеки, в стакане с водой шли пузыри, которые и привлекали интерес ребенка (вначале не понимал, пил воду через соломку). </a:t>
            </a:r>
          </a:p>
        </p:txBody>
      </p:sp>
    </p:spTree>
    <p:extLst>
      <p:ext uri="{BB962C8B-B14F-4D97-AF65-F5344CB8AC3E}">
        <p14:creationId xmlns:p14="http://schemas.microsoft.com/office/powerpoint/2010/main" val="4038424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981200" y="1509665"/>
            <a:ext cx="8316422" cy="5548850"/>
          </a:xfrm>
        </p:spPr>
        <p:txBody>
          <a:bodyPr>
            <a:noAutofit/>
          </a:bodyPr>
          <a:lstStyle/>
          <a:p>
            <a:pPr>
              <a:lnSpc>
                <a:spcPct val="80000"/>
              </a:lnSpc>
            </a:pPr>
            <a:r>
              <a:rPr lang="ru-RU" sz="2400" dirty="0"/>
              <a:t>Затем дули через трубочку на кусочек бумаги (“футбол”), на кораблик (как на столе, так и при игре с водой). Проявился особый интерес к мыльным пузырям (сопровождение речью “О-О-О, бах — лопнул”), к задуванию свечи.</a:t>
            </a:r>
          </a:p>
          <a:p>
            <a:pPr>
              <a:lnSpc>
                <a:spcPct val="80000"/>
              </a:lnSpc>
            </a:pPr>
            <a:r>
              <a:rPr lang="ru-RU" sz="2400" u="sng" dirty="0"/>
              <a:t>Усложнение</a:t>
            </a:r>
            <a:r>
              <a:rPr lang="ru-RU" sz="2400" dirty="0"/>
              <a:t>: соломка лежит вдоль высунутого языка, чтобы ее удержать ребенок сворачивает язык “рупором”, при этом выполняем аналогичные задания на воздушную струю. Находились всевозможные способы, связанные с воздушной струей, интересные ребенку. </a:t>
            </a:r>
          </a:p>
          <a:p>
            <a:pPr>
              <a:lnSpc>
                <a:spcPct val="80000"/>
              </a:lnSpc>
            </a:pPr>
            <a:r>
              <a:rPr lang="ru-RU" sz="2400" dirty="0"/>
              <a:t>Выдох через нос формировался аналогичным способом, закрывали рот ладонью. Формированию длительного выдоха также способствует тренинг с использованием запахов, в котором ребёнок учиться вдыхать через нос, а выдыхать через рот.</a:t>
            </a:r>
          </a:p>
        </p:txBody>
      </p:sp>
    </p:spTree>
    <p:extLst>
      <p:ext uri="{BB962C8B-B14F-4D97-AF65-F5344CB8AC3E}">
        <p14:creationId xmlns:p14="http://schemas.microsoft.com/office/powerpoint/2010/main" val="3915629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981200" y="152718"/>
            <a:ext cx="8239461" cy="1371600"/>
          </a:xfrm>
        </p:spPr>
        <p:txBody>
          <a:bodyPr>
            <a:normAutofit/>
          </a:bodyPr>
          <a:lstStyle/>
          <a:p>
            <a:r>
              <a:rPr lang="ru-RU" sz="3200" dirty="0"/>
              <a:t>3. Формирование фонематического слуха</a:t>
            </a:r>
          </a:p>
        </p:txBody>
      </p:sp>
      <p:sp>
        <p:nvSpPr>
          <p:cNvPr id="3" name="Содержимое 2"/>
          <p:cNvSpPr>
            <a:spLocks noGrp="1"/>
          </p:cNvSpPr>
          <p:nvPr>
            <p:ph idx="1"/>
          </p:nvPr>
        </p:nvSpPr>
        <p:spPr>
          <a:xfrm>
            <a:off x="1981200" y="1684984"/>
            <a:ext cx="8552121" cy="4331517"/>
          </a:xfrm>
        </p:spPr>
        <p:txBody>
          <a:bodyPr>
            <a:noAutofit/>
          </a:bodyPr>
          <a:lstStyle/>
          <a:p>
            <a:pPr>
              <a:lnSpc>
                <a:spcPct val="80000"/>
              </a:lnSpc>
            </a:pPr>
            <a:r>
              <a:rPr lang="ru-RU" sz="2200" dirty="0"/>
              <a:t>Для работы на начальном этапе вводится работа с музыкальными инструментами: барабан, бубен, дудка. </a:t>
            </a:r>
          </a:p>
          <a:p>
            <a:pPr>
              <a:lnSpc>
                <a:spcPct val="80000"/>
              </a:lnSpc>
            </a:pPr>
            <a:r>
              <a:rPr lang="ru-RU" sz="2200" dirty="0"/>
              <a:t>Первоначальном целью является преодоление страха различных звучаний, обучаем взаимодействию с музыкальными инструментами. </a:t>
            </a:r>
          </a:p>
          <a:p>
            <a:pPr>
              <a:lnSpc>
                <a:spcPct val="80000"/>
              </a:lnSpc>
            </a:pPr>
            <a:r>
              <a:rPr lang="ru-RU" sz="2200" dirty="0"/>
              <a:t>Вторичным этапом работы в формировании фонематического слуха является обучение ребенка различать темпы: “Играй быстро”, “ Играй медленно”, — по подражанию, по словесной инструкции с подсказкой. Параллельно шла работа по различению звуков музыкальных инструментов: по подражанию, по словесной инструкции с подсказкой и затем педагог играет на инструментах за ширмой, ребенок действует с идентичным инструментом по инструкции: ”Делай так…”. </a:t>
            </a:r>
          </a:p>
          <a:p>
            <a:pPr>
              <a:lnSpc>
                <a:spcPct val="80000"/>
              </a:lnSpc>
            </a:pPr>
            <a:r>
              <a:rPr lang="ru-RU" sz="2200" dirty="0"/>
              <a:t>Далее вводятся звучащие игрушки и звуки различных предметов, то есть более тонкие дифференцировки. В дальнейшем вводятся задания, по различению на слух речевых звуков (звукоподражания животных и определение его на картинке, затем при выборе из двух и трёх картин), слов.</a:t>
            </a:r>
          </a:p>
        </p:txBody>
      </p:sp>
    </p:spTree>
    <p:extLst>
      <p:ext uri="{BB962C8B-B14F-4D97-AF65-F5344CB8AC3E}">
        <p14:creationId xmlns:p14="http://schemas.microsoft.com/office/powerpoint/2010/main" val="4191291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2346960" y="286605"/>
            <a:ext cx="7543800" cy="1156679"/>
          </a:xfrm>
        </p:spPr>
        <p:txBody>
          <a:bodyPr>
            <a:noAutofit/>
          </a:bodyPr>
          <a:lstStyle/>
          <a:p>
            <a:r>
              <a:rPr lang="ru-RU" sz="3200" dirty="0"/>
              <a:t>4. Произнесение звуков речи</a:t>
            </a:r>
          </a:p>
        </p:txBody>
      </p:sp>
      <p:sp>
        <p:nvSpPr>
          <p:cNvPr id="3" name="Содержимое 2"/>
          <p:cNvSpPr>
            <a:spLocks noGrp="1"/>
          </p:cNvSpPr>
          <p:nvPr>
            <p:ph idx="1"/>
          </p:nvPr>
        </p:nvSpPr>
        <p:spPr>
          <a:xfrm>
            <a:off x="2197415" y="1443283"/>
            <a:ext cx="8273372" cy="5157332"/>
          </a:xfrm>
        </p:spPr>
        <p:txBody>
          <a:bodyPr>
            <a:normAutofit fontScale="70000" lnSpcReduction="20000"/>
          </a:bodyPr>
          <a:lstStyle/>
          <a:p>
            <a:r>
              <a:rPr lang="ru-RU" dirty="0"/>
              <a:t>Перспектива постановки и вызова звука по показу (зрительному образцу) проводится сразу после усвоения ребенком вербальных движений. Начинается работа с попытки вызвать звук любыми способами. Ребенок открывал рот, но звук не может издать. Педагог прикладывает руку ребенка к своей гортани, чтобы ребенок ощутил вибрацию голосовых связок. Учитывая специфику нарушения, ребенок прикладывая ручку к своему горлу, не может вызвать вибрацию. В это время педагог осуществляет телесное взаимодействие: тормошить ребенка и щекотать, он начинает смеяться, и так как в это время его рука находится на горлышке, он ощущает вибрацию голосовых связок. </a:t>
            </a:r>
          </a:p>
          <a:p>
            <a:r>
              <a:rPr lang="ru-RU" dirty="0"/>
              <a:t>Та же работа проводилась во время проявления негативных реакций на предложенные задания (плач). Педагог, используя данные реакции, привлекает внимание к изданию голосовых реакций с помощью инструкции: “Говори А (Э)”, — при этом обязательно осуществляется поощрение.</a:t>
            </a:r>
          </a:p>
        </p:txBody>
      </p:sp>
    </p:spTree>
    <p:extLst>
      <p:ext uri="{BB962C8B-B14F-4D97-AF65-F5344CB8AC3E}">
        <p14:creationId xmlns:p14="http://schemas.microsoft.com/office/powerpoint/2010/main" val="1327835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005011" y="519583"/>
            <a:ext cx="8485016" cy="5657668"/>
          </a:xfrm>
        </p:spPr>
        <p:txBody>
          <a:bodyPr>
            <a:noAutofit/>
          </a:bodyPr>
          <a:lstStyle/>
          <a:p>
            <a:pPr>
              <a:lnSpc>
                <a:spcPct val="70000"/>
              </a:lnSpc>
            </a:pPr>
            <a:r>
              <a:rPr lang="ru-RU" sz="2200" dirty="0"/>
              <a:t>Для вызывания звука можно использовать “звуки индейцев”, то есть прерывное проговаривание звука [А]. Во время проявления негативной реакции (плач ребенка) педагог производит ритмичные движения своей ладонью по губам ребенка (имитация “звука индейцев” – А-А-А), прерывистое произношение звука. Данное звучание привлекает внимание ребенка, постепенно переходит в игру. После того как данная игра начиналась по образцу педагога (звук [А]), отводим руку ребенка от его губ, и идёт хоть и короткий, но чистый звук [А]. Также звук [ А] можно вызвать и другим способом. Зажав нос ребенка и слегка нажав ладонью на область его диафрагмы, педагог протяжно произносит «а-а-а», эмоционально поддерживая ребенка и стимулируя его к повторению звука. Если следует беззвучный плавный выдох, можно после вздоха одновременно зажать нос и рот ребенка (конечно, на короткое время), тогда возрастет </a:t>
            </a:r>
            <a:r>
              <a:rPr lang="ru-RU" sz="2200" dirty="0" err="1"/>
              <a:t>внутриротовое</a:t>
            </a:r>
            <a:r>
              <a:rPr lang="ru-RU" sz="2200" dirty="0"/>
              <a:t> давление воздуха и, когда педагог отпустит губы ребёнка, произойдет достаточно громкий выдох, который интерпретируется как нужный звук и поощряется. Следующие попытки будут все более приближены к образцу, и степень физической помощи логопеда сократится. </a:t>
            </a:r>
          </a:p>
          <a:p>
            <a:pPr>
              <a:lnSpc>
                <a:spcPct val="70000"/>
              </a:lnSpc>
            </a:pPr>
            <a:r>
              <a:rPr lang="ru-RU" sz="2200" dirty="0"/>
              <a:t>Вместе со звуком мы знакомим малыша с буквой «А», жестом и пиктограммой, обозначающими соответствующий звук. При обучении аутичных детей наиболее удачными оказались пиктограммы, повторяющие рисунок жеста. </a:t>
            </a:r>
          </a:p>
        </p:txBody>
      </p:sp>
    </p:spTree>
    <p:extLst>
      <p:ext uri="{BB962C8B-B14F-4D97-AF65-F5344CB8AC3E}">
        <p14:creationId xmlns:p14="http://schemas.microsoft.com/office/powerpoint/2010/main" val="7741646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78175" y="596558"/>
            <a:ext cx="8292612" cy="6261443"/>
          </a:xfrm>
        </p:spPr>
        <p:txBody>
          <a:bodyPr>
            <a:normAutofit fontScale="70000" lnSpcReduction="20000"/>
          </a:bodyPr>
          <a:lstStyle/>
          <a:p>
            <a:r>
              <a:rPr lang="ru-RU" u="sng" dirty="0"/>
              <a:t>Пиктограммы</a:t>
            </a:r>
            <a:r>
              <a:rPr lang="ru-RU" dirty="0"/>
              <a:t>, изображающие предмет, название которого начинается на изучаемый звук, не помогают </a:t>
            </a:r>
            <a:r>
              <a:rPr lang="ru-RU" dirty="0" err="1"/>
              <a:t>мутичному</a:t>
            </a:r>
            <a:r>
              <a:rPr lang="ru-RU" dirty="0"/>
              <a:t> ребенку узнать букву, в то же время сами жесты хорошо «читаются» детьми, активизируют произнесение звуков речи. </a:t>
            </a:r>
          </a:p>
          <a:p>
            <a:r>
              <a:rPr lang="ru-RU" dirty="0"/>
              <a:t>Закрепляем произношение звук инструкцией “говори”, и когда выработан стереотип на данный звук, переходим к произношению звука [М]. На данном случае так же используется пассивная гимнастика, то есть применяется механическая помощь. Педагог сжимает своими руками ребенку челюсть, то есть закрывает рот, затем инструкция “говори”, ребенок пытается говорить звук [А], но получается [М]. </a:t>
            </a:r>
          </a:p>
          <a:p>
            <a:r>
              <a:rPr lang="ru-RU" dirty="0"/>
              <a:t>Закрепляем звуки действиями по подражанию и с помощью поощрений. Ребенок начинает понимать, что необходимо действовать по подражанию. Два этих звука мы соединяем в слог МА, учимся проговаривать слово МАМА, по подражанию, перед зеркалом, с опорой на фотографию мамы. При работе над этим слогом, у ребенка непроизвольно получается слог ПА. Начинаем работу над словом ПАПА. Появляющиеся звуки необходимо закреплять во всевозможных звукоподражаниях животным, транспорту и т.д. Данное звукоподражание сопровождается игрушкой либо картинкой (инструкция “Покажи”).</a:t>
            </a:r>
          </a:p>
        </p:txBody>
      </p:sp>
    </p:spTree>
    <p:extLst>
      <p:ext uri="{BB962C8B-B14F-4D97-AF65-F5344CB8AC3E}">
        <p14:creationId xmlns:p14="http://schemas.microsoft.com/office/powerpoint/2010/main" val="10800450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2346960" y="286605"/>
            <a:ext cx="7543800" cy="983485"/>
          </a:xfrm>
        </p:spPr>
        <p:txBody>
          <a:bodyPr>
            <a:noAutofit/>
          </a:bodyPr>
          <a:lstStyle/>
          <a:p>
            <a:r>
              <a:rPr lang="ru-RU" sz="3200" dirty="0"/>
              <a:t>5. Расширение словарного запаса</a:t>
            </a:r>
          </a:p>
        </p:txBody>
      </p:sp>
      <p:sp>
        <p:nvSpPr>
          <p:cNvPr id="3" name="Содержимое 2"/>
          <p:cNvSpPr>
            <a:spLocks noGrp="1"/>
          </p:cNvSpPr>
          <p:nvPr>
            <p:ph idx="1"/>
          </p:nvPr>
        </p:nvSpPr>
        <p:spPr>
          <a:xfrm>
            <a:off x="1700852" y="1270090"/>
            <a:ext cx="8808416" cy="5587911"/>
          </a:xfrm>
        </p:spPr>
        <p:txBody>
          <a:bodyPr>
            <a:noAutofit/>
          </a:bodyPr>
          <a:lstStyle/>
          <a:p>
            <a:pPr>
              <a:lnSpc>
                <a:spcPct val="70000"/>
              </a:lnSpc>
            </a:pPr>
            <a:r>
              <a:rPr lang="ru-RU" sz="2200" dirty="0"/>
              <a:t>Специфика речевого развития детей позволяет более эффективно работать над пассивным словарем, по словарным темам: части тела, продукты питания, мебель, зима, одежда, посуда, животные, “мамины помощники” — электроприборы и др. </a:t>
            </a:r>
          </a:p>
          <a:p>
            <a:pPr>
              <a:lnSpc>
                <a:spcPct val="70000"/>
              </a:lnSpc>
              <a:buFontTx/>
              <a:buChar char="-"/>
            </a:pPr>
            <a:r>
              <a:rPr lang="ru-RU" sz="2200" u="sng" dirty="0"/>
              <a:t>Соотнесение предмета с картинкой</a:t>
            </a:r>
            <a:r>
              <a:rPr lang="ru-RU" sz="2200" dirty="0"/>
              <a:t>. Занятия на данном этапе становятся более интересными и разнообразными, так как с появлением указательного жеста, у детей появляется больший интерес к наглядному и дидактическому материалу. Работа над лексическим материалом ведётся при совместном использовании реальных предметов, муляжей. </a:t>
            </a:r>
          </a:p>
          <a:p>
            <a:pPr>
              <a:lnSpc>
                <a:spcPct val="70000"/>
              </a:lnSpc>
            </a:pPr>
            <a:r>
              <a:rPr lang="ru-RU" sz="2200" dirty="0"/>
              <a:t>Ребёнок сам или с помощью педагога «</a:t>
            </a:r>
            <a:r>
              <a:rPr lang="ru-RU" sz="2200" dirty="0" err="1"/>
              <a:t>оконтуривает</a:t>
            </a:r>
            <a:r>
              <a:rPr lang="ru-RU" sz="2200" dirty="0"/>
              <a:t>» предмет, при этом педагог чётко и утрированно произносит данное слово. Особое внимание на данном этапе уделяется инструкциям: “Дай мне…”, “Покажи где… .” Именно использование реальных предметов (мебель, продукты питания), муляжей заинтересовало детей и позволило расширить пассивный словарь по пройденным темам. </a:t>
            </a:r>
          </a:p>
          <a:p>
            <a:pPr>
              <a:lnSpc>
                <a:spcPct val="70000"/>
              </a:lnSpc>
            </a:pPr>
            <a:r>
              <a:rPr lang="ru-RU" sz="2200" dirty="0"/>
              <a:t>- </a:t>
            </a:r>
            <a:r>
              <a:rPr lang="ru-RU" sz="2200" u="sng" dirty="0"/>
              <a:t>Накопление номинативного словаря</a:t>
            </a:r>
            <a:r>
              <a:rPr lang="ru-RU" sz="2200" dirty="0"/>
              <a:t>. Используются игры не только соотнесение предмета с картинкой, но и классификации (продукты питания – мебель, посуда – одежда, т.е. грубые различия). Классификация вообще является одним из первых приемов работы, когда у ребенка не сформированы понятия: “дай…” и “покажи”.</a:t>
            </a:r>
          </a:p>
        </p:txBody>
      </p:sp>
    </p:spTree>
    <p:extLst>
      <p:ext uri="{BB962C8B-B14F-4D97-AF65-F5344CB8AC3E}">
        <p14:creationId xmlns:p14="http://schemas.microsoft.com/office/powerpoint/2010/main" val="3217819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2346960" y="286605"/>
            <a:ext cx="7931422" cy="1214410"/>
          </a:xfrm>
        </p:spPr>
        <p:txBody>
          <a:bodyPr>
            <a:normAutofit/>
          </a:bodyPr>
          <a:lstStyle/>
          <a:p>
            <a:r>
              <a:rPr lang="ru-RU" sz="3200" dirty="0"/>
              <a:t>Первый этап. Первичный контакт </a:t>
            </a:r>
          </a:p>
        </p:txBody>
      </p:sp>
      <p:sp>
        <p:nvSpPr>
          <p:cNvPr id="3" name="Содержимое 2"/>
          <p:cNvSpPr>
            <a:spLocks noGrp="1"/>
          </p:cNvSpPr>
          <p:nvPr>
            <p:ph idx="1"/>
          </p:nvPr>
        </p:nvSpPr>
        <p:spPr>
          <a:xfrm>
            <a:off x="2086705" y="1514198"/>
            <a:ext cx="8336371" cy="4350761"/>
          </a:xfrm>
        </p:spPr>
        <p:txBody>
          <a:bodyPr>
            <a:noAutofit/>
          </a:bodyPr>
          <a:lstStyle/>
          <a:p>
            <a:r>
              <a:rPr lang="ru-RU" sz="2400" dirty="0"/>
              <a:t>Адаптационный период работы с ребенком чаще всего растягивается на несколько месяцев, поэтому к формированию взаимодействия ребенка с педагогом можно приступать уже на 2-3-м занятии, после установления формального контакта с ребенком. </a:t>
            </a:r>
          </a:p>
          <a:p>
            <a:r>
              <a:rPr lang="ru-RU" sz="2400" dirty="0"/>
              <a:t>Формально установленный контакт предполагает, что ребенок почувствовал «неопасность» ситуации и готов находиться в одном помещении с педагогом. За это время определяются средства, способные привлечь внимание ребенка (вестибулярные – раскачивание на качелях, тактильные – щекотка, сенсорные – трещотки, пищевые). Выбираются те из них, которые в дальнейшем будут использоваться для поощрения на занятиях.</a:t>
            </a:r>
          </a:p>
        </p:txBody>
      </p:sp>
    </p:spTree>
    <p:extLst>
      <p:ext uri="{BB962C8B-B14F-4D97-AF65-F5344CB8AC3E}">
        <p14:creationId xmlns:p14="http://schemas.microsoft.com/office/powerpoint/2010/main" val="1203715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981200" y="1638497"/>
            <a:ext cx="8354903" cy="4711131"/>
          </a:xfrm>
        </p:spPr>
        <p:txBody>
          <a:bodyPr>
            <a:normAutofit fontScale="70000" lnSpcReduction="20000"/>
          </a:bodyPr>
          <a:lstStyle/>
          <a:p>
            <a:r>
              <a:rPr lang="ru-RU" dirty="0"/>
              <a:t>Первоначальное формирование атрибутивного словаря (основные цвета, формы, размер), так же начинается с классификаций. </a:t>
            </a:r>
          </a:p>
          <a:p>
            <a:pPr>
              <a:buFontTx/>
              <a:buChar char="-"/>
            </a:pPr>
            <a:r>
              <a:rPr lang="ru-RU" u="sng" dirty="0"/>
              <a:t>Накопления предикативного словаря</a:t>
            </a:r>
            <a:r>
              <a:rPr lang="ru-RU" dirty="0"/>
              <a:t>. Более эффективным, оказывается включение элементов игры: “Катай машину”, “Вытри рот Ляле”, “Положи спать”, “Покорми…”, “Дай руку Ляле” и др. </a:t>
            </a:r>
          </a:p>
          <a:p>
            <a:r>
              <a:rPr lang="ru-RU" dirty="0"/>
              <a:t>Формируя элементы игры большое значение можно уделить куклам БИ-БА-БО, этой игрушкой ребенок может управлять сам, то есть переносить личность человека на куклу. </a:t>
            </a:r>
          </a:p>
          <a:p>
            <a:r>
              <a:rPr lang="ru-RU" u="sng" dirty="0"/>
              <a:t>Накопление атрибутивного словаря</a:t>
            </a:r>
            <a:r>
              <a:rPr lang="ru-RU" dirty="0"/>
              <a:t>. Работа над накоплением атрибутивного словаря начинается с изучения основных оттенков цвета: красный, желтый, синий, зеленый. На первых этапах предлагается два цвета: красный и желтый. После того как ребенок освоил цветоразличение на двух цветовых гаммах, вводились новые оттенки цвета.</a:t>
            </a:r>
          </a:p>
        </p:txBody>
      </p:sp>
    </p:spTree>
    <p:extLst>
      <p:ext uri="{BB962C8B-B14F-4D97-AF65-F5344CB8AC3E}">
        <p14:creationId xmlns:p14="http://schemas.microsoft.com/office/powerpoint/2010/main" val="19672580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947290" y="442608"/>
            <a:ext cx="8408054" cy="5907839"/>
          </a:xfrm>
        </p:spPr>
        <p:txBody>
          <a:bodyPr>
            <a:noAutofit/>
          </a:bodyPr>
          <a:lstStyle/>
          <a:p>
            <a:pPr>
              <a:lnSpc>
                <a:spcPct val="80000"/>
              </a:lnSpc>
            </a:pPr>
            <a:r>
              <a:rPr lang="ru-RU" sz="2200" dirty="0"/>
              <a:t>Классификация выполняется также на разноцветных предметах, которые необходимо разложить по коробочкам идентичных цветов. Предлагаются задания в которых необходимо приклеить картинки определенного цвета на лист такого же оттенка. Затем идет работа над соотнесением ребенком слова с оттенком цвета, то есть вводится инструкция “Покажи … (красный, желтый и др.)”. Если ребенку доставляет данная инструкция особые трудности, то предлагается инструкция “Дай … (красный, желтый и др.)”. </a:t>
            </a:r>
          </a:p>
          <a:p>
            <a:pPr>
              <a:lnSpc>
                <a:spcPct val="80000"/>
              </a:lnSpc>
              <a:buFontTx/>
              <a:buChar char="-"/>
            </a:pPr>
            <a:r>
              <a:rPr lang="ru-RU" sz="2200" u="sng" dirty="0"/>
              <a:t>Работа с картинками</a:t>
            </a:r>
            <a:r>
              <a:rPr lang="ru-RU" sz="2200" dirty="0"/>
              <a:t>. Можно выполнять выкладывание последовательности картинок – глаголов (“Мишка поспал, где мишка спит? Потом мишка кушает, где мишка кушает?” и т.д.). Усложнение атрибутивного словаря проходит так же на построении последовательностей из карточек. Для данного вида задания используется так же мозаика, кубики, игрушки. </a:t>
            </a:r>
          </a:p>
          <a:p>
            <a:pPr>
              <a:lnSpc>
                <a:spcPct val="80000"/>
              </a:lnSpc>
            </a:pPr>
            <a:r>
              <a:rPr lang="ru-RU" sz="2200" dirty="0"/>
              <a:t>Таким образом, развитие речи ребёнка с синдромом раннего детского аутизма это длительный, трудоёмкий и планомерный процесс. Дальнейшие занятия строятся таким образом, чтобы продолжить развитие внутренней речи ребёнка. При успешности работы над устной речью особое внимание уделяется умению ребёнка вести диалог, так как </a:t>
            </a:r>
            <a:r>
              <a:rPr lang="ru-RU" sz="2200" dirty="0" err="1"/>
              <a:t>эхолаличная</a:t>
            </a:r>
            <a:r>
              <a:rPr lang="ru-RU" sz="2200" dirty="0"/>
              <a:t> речь не позволит ему вступать в полноценное речевое общение.</a:t>
            </a:r>
          </a:p>
        </p:txBody>
      </p:sp>
    </p:spTree>
    <p:extLst>
      <p:ext uri="{BB962C8B-B14F-4D97-AF65-F5344CB8AC3E}">
        <p14:creationId xmlns:p14="http://schemas.microsoft.com/office/powerpoint/2010/main" val="3412549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981200" y="152718"/>
            <a:ext cx="8277942" cy="1371600"/>
          </a:xfrm>
        </p:spPr>
        <p:txBody>
          <a:bodyPr>
            <a:normAutofit/>
          </a:bodyPr>
          <a:lstStyle/>
          <a:p>
            <a:r>
              <a:rPr lang="ru-RU" sz="3200" dirty="0"/>
              <a:t>Второй этап. Первичные учебные навыки </a:t>
            </a:r>
          </a:p>
        </p:txBody>
      </p:sp>
      <p:sp>
        <p:nvSpPr>
          <p:cNvPr id="3" name="Содержимое 2"/>
          <p:cNvSpPr>
            <a:spLocks noGrp="1"/>
          </p:cNvSpPr>
          <p:nvPr>
            <p:ph idx="1"/>
          </p:nvPr>
        </p:nvSpPr>
        <p:spPr>
          <a:xfrm>
            <a:off x="2193037" y="1652919"/>
            <a:ext cx="8321041" cy="4389249"/>
          </a:xfrm>
        </p:spPr>
        <p:txBody>
          <a:bodyPr>
            <a:noAutofit/>
          </a:bodyPr>
          <a:lstStyle/>
          <a:p>
            <a:pPr>
              <a:lnSpc>
                <a:spcPct val="80000"/>
              </a:lnSpc>
            </a:pPr>
            <a:r>
              <a:rPr lang="ru-RU" sz="2400" dirty="0"/>
              <a:t>Первоначально возникает необходимость просто </a:t>
            </a:r>
            <a:r>
              <a:rPr lang="ru-RU" sz="2000" dirty="0"/>
              <a:t>привлечь</a:t>
            </a:r>
            <a:r>
              <a:rPr lang="ru-RU" sz="2400" dirty="0"/>
              <a:t> внимание ребенка и удерживать его некоторое время, достаточное для выполнения нескольких манипуляций. Первые несколько занятий могут быть очень кратковременными (5-7 минут, а порой и 2-х минут бывает достаточно), так как у детей все еще преобладает «полевое» поведение и удержать ребенка за столом достаточно сложно. Иногда, для выработки учебного стереотипа, приходится прибегать к </a:t>
            </a:r>
            <a:r>
              <a:rPr lang="ru-RU" sz="2000" dirty="0"/>
              <a:t>удержанию ребенка за столом </a:t>
            </a:r>
            <a:r>
              <a:rPr lang="ru-RU" sz="2400" dirty="0"/>
              <a:t>до окончания выполнения им задания. </a:t>
            </a:r>
          </a:p>
          <a:p>
            <a:pPr>
              <a:lnSpc>
                <a:spcPct val="80000"/>
              </a:lnSpc>
            </a:pPr>
            <a:r>
              <a:rPr lang="ru-RU" sz="2400" dirty="0"/>
              <a:t>На начальных этапах присутствует мама, с ней ребёнок чувствует себя в безопасности, и тревога уменьшается. Постепенно роль мамы, по мере усвоения ребёнком тех или иных навыков (когда он чувствует себя уверенней) уменьшается, и вскоре занятия проходят без её участия.</a:t>
            </a:r>
          </a:p>
        </p:txBody>
      </p:sp>
    </p:spTree>
    <p:extLst>
      <p:ext uri="{BB962C8B-B14F-4D97-AF65-F5344CB8AC3E}">
        <p14:creationId xmlns:p14="http://schemas.microsoft.com/office/powerpoint/2010/main" val="3720054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889569" y="150226"/>
            <a:ext cx="8619700" cy="792720"/>
          </a:xfrm>
        </p:spPr>
        <p:txBody>
          <a:bodyPr>
            <a:noAutofit/>
          </a:bodyPr>
          <a:lstStyle/>
          <a:p>
            <a:r>
              <a:rPr lang="ru-RU" sz="2800" dirty="0"/>
              <a:t>Третий этап. Работа над опорными коммуникативными навыками </a:t>
            </a:r>
          </a:p>
        </p:txBody>
      </p:sp>
      <p:sp>
        <p:nvSpPr>
          <p:cNvPr id="3" name="Содержимое 2"/>
          <p:cNvSpPr>
            <a:spLocks noGrp="1"/>
          </p:cNvSpPr>
          <p:nvPr>
            <p:ph idx="1"/>
          </p:nvPr>
        </p:nvSpPr>
        <p:spPr>
          <a:xfrm>
            <a:off x="1697165" y="1575351"/>
            <a:ext cx="8812104" cy="3776088"/>
          </a:xfrm>
        </p:spPr>
        <p:txBody>
          <a:bodyPr>
            <a:noAutofit/>
          </a:bodyPr>
          <a:lstStyle/>
          <a:p>
            <a:pPr>
              <a:lnSpc>
                <a:spcPct val="80000"/>
              </a:lnSpc>
            </a:pPr>
            <a:r>
              <a:rPr lang="ru-RU" sz="2200" dirty="0"/>
              <a:t>Как замена взгляда «глаза в глаза», сначала вырабатывается фиксация взора на картинке, которую педагог держит на уровне своих губ. Если ребенок не реагирует на обращение, нужно мягко повернуть его за подбородок и дождаться, когда взор скользнет по предъявляемому материалу. </a:t>
            </a:r>
          </a:p>
          <a:p>
            <a:pPr>
              <a:lnSpc>
                <a:spcPct val="80000"/>
              </a:lnSpc>
            </a:pPr>
            <a:r>
              <a:rPr lang="ru-RU" sz="2200" dirty="0"/>
              <a:t>Постепенно время фиксации взора на картинке будет возрастать и заменяться взглядом в глаза. На этом этапе используется минимальное количество речевых инструкций: «Возьми», «Положи». Четкость их выполнения важна для дальнейшего обучения. </a:t>
            </a:r>
          </a:p>
          <a:p>
            <a:pPr>
              <a:lnSpc>
                <a:spcPct val="80000"/>
              </a:lnSpc>
            </a:pPr>
            <a:r>
              <a:rPr lang="ru-RU" sz="2200" dirty="0"/>
              <a:t>В качестве стимульного материала подойдут парные картинки или предметы. Желательно, чтобы ребенок фиксировал взгляд на картинке до момента ее передачи в его руки. Этого можно добиться простым способом: вместе с картинкой педагог держит в руке лакомство. Ребенок отслеживает приближение к нему вкусного кусочка (с карточкой) и получает его, если удерживает взор на картинке достаточное время (</a:t>
            </a:r>
            <a:r>
              <a:rPr lang="ru-RU" sz="2200" i="1" dirty="0">
                <a:solidFill>
                  <a:srgbClr val="3A4228"/>
                </a:solidFill>
              </a:rPr>
              <a:t>см. видеофильм «Шесть правил общения с РАС</a:t>
            </a:r>
            <a:r>
              <a:rPr lang="ru-RU" sz="2200" dirty="0"/>
              <a:t>).</a:t>
            </a:r>
          </a:p>
        </p:txBody>
      </p:sp>
    </p:spTree>
    <p:extLst>
      <p:ext uri="{BB962C8B-B14F-4D97-AF65-F5344CB8AC3E}">
        <p14:creationId xmlns:p14="http://schemas.microsoft.com/office/powerpoint/2010/main" val="4110401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981200" y="152718"/>
            <a:ext cx="8162499" cy="1371600"/>
          </a:xfrm>
        </p:spPr>
        <p:txBody>
          <a:bodyPr>
            <a:noAutofit/>
          </a:bodyPr>
          <a:lstStyle/>
          <a:p>
            <a:r>
              <a:rPr lang="ru-RU" sz="3200" dirty="0"/>
              <a:t>Четвертый этап. Работа над указательным жестом и жестами «да», «нет» </a:t>
            </a:r>
            <a:endParaRPr lang="ru-RU" sz="2400" dirty="0"/>
          </a:p>
        </p:txBody>
      </p:sp>
      <p:sp>
        <p:nvSpPr>
          <p:cNvPr id="3" name="Содержимое 2"/>
          <p:cNvSpPr>
            <a:spLocks noGrp="1"/>
          </p:cNvSpPr>
          <p:nvPr>
            <p:ph idx="1"/>
          </p:nvPr>
        </p:nvSpPr>
        <p:spPr>
          <a:xfrm>
            <a:off x="1846520" y="1693453"/>
            <a:ext cx="8686801" cy="5022624"/>
          </a:xfrm>
        </p:spPr>
        <p:txBody>
          <a:bodyPr>
            <a:noAutofit/>
          </a:bodyPr>
          <a:lstStyle/>
          <a:p>
            <a:pPr>
              <a:lnSpc>
                <a:spcPct val="70000"/>
              </a:lnSpc>
            </a:pPr>
            <a:r>
              <a:rPr lang="ru-RU" sz="2400" dirty="0"/>
              <a:t>Спонтанное применение жестов «да», «нет» и указательного жеста детьми, страдающими тяжелыми формами аутизма, может возникнуть к 7-8 годам, а может и совсем не проявиться. </a:t>
            </a:r>
          </a:p>
          <a:p>
            <a:pPr>
              <a:lnSpc>
                <a:spcPct val="70000"/>
              </a:lnSpc>
            </a:pPr>
            <a:r>
              <a:rPr lang="ru-RU" sz="2400" dirty="0"/>
              <a:t>На занятиях педагог регулярно задает ученику вопросы: «Ты разложил картинки?» «Ты убрал картинки?», побуждая его утвердительно кивнуть головой. Если ребенок не делает этого самостоятельно, следует слегка нажать ладонью на затылочную область его головы. Как только жест стал получаться, пусть с помощью рук педагога, вводим жест «нет». Сначала используем те же вопросы, но задаем их, пока задание не завершено. Затем жесты «да», «нет» употребляются в качестве ответов на различные вопросы. Одновременно отрабатывается указательный жест. К словесным инструкциям «Возьми», «Положи» добавляем еще одну: «Покажи». Педагог фиксирует кисть ребенка в положении жеста и учит четко устанавливать палец на нужном предмете или картинке.</a:t>
            </a:r>
          </a:p>
        </p:txBody>
      </p:sp>
    </p:spTree>
    <p:extLst>
      <p:ext uri="{BB962C8B-B14F-4D97-AF65-F5344CB8AC3E}">
        <p14:creationId xmlns:p14="http://schemas.microsoft.com/office/powerpoint/2010/main" val="1976677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981200" y="152718"/>
            <a:ext cx="8200980" cy="1371600"/>
          </a:xfrm>
        </p:spPr>
        <p:txBody>
          <a:bodyPr>
            <a:noAutofit/>
          </a:bodyPr>
          <a:lstStyle/>
          <a:p>
            <a:r>
              <a:rPr lang="ru-RU" sz="3200" dirty="0"/>
              <a:t>Пятый этап. Обучение пониманию речи, выполнение инструкций </a:t>
            </a:r>
            <a:endParaRPr lang="ru-RU" sz="2400" dirty="0"/>
          </a:p>
        </p:txBody>
      </p:sp>
      <p:sp>
        <p:nvSpPr>
          <p:cNvPr id="3" name="Содержимое 2"/>
          <p:cNvSpPr>
            <a:spLocks noGrp="1"/>
          </p:cNvSpPr>
          <p:nvPr>
            <p:ph idx="1"/>
          </p:nvPr>
        </p:nvSpPr>
        <p:spPr>
          <a:xfrm>
            <a:off x="1981201" y="1601295"/>
            <a:ext cx="8547307" cy="4941589"/>
          </a:xfrm>
        </p:spPr>
        <p:txBody>
          <a:bodyPr>
            <a:noAutofit/>
          </a:bodyPr>
          <a:lstStyle/>
          <a:p>
            <a:pPr>
              <a:lnSpc>
                <a:spcPct val="80000"/>
              </a:lnSpc>
            </a:pPr>
            <a:r>
              <a:rPr lang="ru-RU" sz="2200" dirty="0"/>
              <a:t>Необходимо сформировать «учебный стереотип», выполнение простых инструкций: «Дай» и «Покажи». Выбирают один предмет, пониманию названия которого будут обучать ребенка. Этот предмет должен соответствовать двум характеристикам: часто встречаться в быту; форма и размер предмета должны быть такими, чтобы ребенок мог взять его рукой. </a:t>
            </a:r>
          </a:p>
          <a:p>
            <a:pPr>
              <a:lnSpc>
                <a:spcPct val="80000"/>
              </a:lnSpc>
            </a:pPr>
            <a:r>
              <a:rPr lang="ru-RU" sz="2200" dirty="0"/>
              <a:t>1. Ребенок и педагог сидят рядом за столом (либо лицом к столу, либо на стульях друг напротив друга около стола). На столе не должно находиться ничего. Взрослый кладет на стол предмет и привлекает внимание ребенка (при помощи обращения по имени или инструкции: «Посмотри на меня»). Затем дает инструкцию, например, «Дай кубик». Если ребенок выполняет инструкцию (т. е. берет чашку со стола и кладет ее в руку взрослому), немедленно следует поощрение. Если ребенок не выполняет инструкцию, за ней немедленно следует физическая помощь: взрослый своей рукой (ведущей) берет руку ребенка так, чтобы его рукой взять чашку и вложить ее во вторую свободную руку взрослого. Затем ребенка поощряют, комментируя: «Умница, ты дал кубик!».</a:t>
            </a:r>
          </a:p>
        </p:txBody>
      </p:sp>
    </p:spTree>
    <p:extLst>
      <p:ext uri="{BB962C8B-B14F-4D97-AF65-F5344CB8AC3E}">
        <p14:creationId xmlns:p14="http://schemas.microsoft.com/office/powerpoint/2010/main" val="79334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889569" y="134706"/>
            <a:ext cx="8446535" cy="5984813"/>
          </a:xfrm>
        </p:spPr>
        <p:txBody>
          <a:bodyPr>
            <a:noAutofit/>
          </a:bodyPr>
          <a:lstStyle/>
          <a:p>
            <a:pPr>
              <a:lnSpc>
                <a:spcPct val="70000"/>
              </a:lnSpc>
            </a:pPr>
            <a:r>
              <a:rPr lang="ru-RU" sz="2200" dirty="0"/>
              <a:t>Каждый следующий раз степень помощи уменьшается — все более легкими движениями направляют руку ребенка. Поощрение предоставляется, когда ребенок выполняет инструкцию не хуже, чем в предыдущей попытке. В результате обучения инструкция должна выполняться без помощи со стороны взрослого. </a:t>
            </a:r>
          </a:p>
          <a:p>
            <a:pPr>
              <a:lnSpc>
                <a:spcPct val="70000"/>
              </a:lnSpc>
            </a:pPr>
            <a:r>
              <a:rPr lang="ru-RU" sz="2200" dirty="0"/>
              <a:t>2. После того, как ребенок уже дает предмет по инструкции, его учат отличать этот предмет от других, не похожих на него. В качестве альтернативных объектов можно использовать любые предметы, не похожие не исходный. Затем придерживаются следующей последовательности действий: помещают на стол два предмета — причем они должны находиться на равном расстоянии от ребенка (иначе он будет с большей вероятностью брать тот предмет, который находится ближе); дают ту же самую инструкцию, что и в пункте 1 (например, «Дай кубик»), и оказывают помощь так, чтобы ребенок взял правильный предмет. Ответ подкрепляют. Помощь уменьшают, добиваясь самостоятельности от ребенка. </a:t>
            </a:r>
          </a:p>
          <a:p>
            <a:pPr>
              <a:lnSpc>
                <a:spcPct val="70000"/>
              </a:lnSpc>
            </a:pPr>
            <a:r>
              <a:rPr lang="ru-RU" sz="2200" dirty="0"/>
              <a:t>Затем предметы меняют местами, и повторяют ту же инструкцию, что и в первый раз. Важно быстро оказывать помощь, не давая ребенку ошибиться, так как каждая ошибка ослабляет возникающую постепенно связь между словом и предметом; если ребенок безошибочно дает по инструкции данный предмет из 5—6 альтернативных, можно переходить к изучению второго слова. Следовать инструкции «Покажи» обучают таким же образом, как и инструкции «Дай».</a:t>
            </a:r>
          </a:p>
        </p:txBody>
      </p:sp>
    </p:spTree>
    <p:extLst>
      <p:ext uri="{BB962C8B-B14F-4D97-AF65-F5344CB8AC3E}">
        <p14:creationId xmlns:p14="http://schemas.microsoft.com/office/powerpoint/2010/main" val="17245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697164" y="153952"/>
            <a:ext cx="8970836" cy="5580695"/>
          </a:xfrm>
        </p:spPr>
        <p:txBody>
          <a:bodyPr>
            <a:noAutofit/>
          </a:bodyPr>
          <a:lstStyle/>
          <a:p>
            <a:pPr>
              <a:lnSpc>
                <a:spcPct val="70000"/>
              </a:lnSpc>
            </a:pPr>
            <a:r>
              <a:rPr lang="ru-RU" sz="2200" u="sng" dirty="0"/>
              <a:t>Этап обучения пониманию речи— формирование навыков, касающихся понимания названий действий</a:t>
            </a:r>
            <a:r>
              <a:rPr lang="ru-RU" sz="2200" dirty="0"/>
              <a:t>. Сначала вводятся инструкции на простые движения: «Иди сюда», «Похлопай», «Встань», «Подними» и т.д., сначала по подражанию, имитируя движения взрослого), затем с предметами, при этом закрепляя само действие с этим предметом ( например, если предмет чашка, то дать ребёнку попить с этой чашки, так очевиднее, что действие, закреплённое за этим предметом запомнится быстрее).</a:t>
            </a:r>
          </a:p>
          <a:p>
            <a:pPr>
              <a:lnSpc>
                <a:spcPct val="70000"/>
              </a:lnSpc>
            </a:pPr>
            <a:r>
              <a:rPr lang="ru-RU" sz="2200" u="sng" dirty="0"/>
              <a:t>Этап обучения понимания действий на картинках</a:t>
            </a:r>
            <a:r>
              <a:rPr lang="ru-RU" sz="2200" dirty="0"/>
              <a:t>. Для этой цели необходимо обучать его навыку соотнесения предметов и их изображений. Затем подбирают картинки (лучше фотографии) на которых изображены люди (на начальных этапах обучения не стоит использовать изображения животных), совершающие простые действия. В начале используют те действия, которые ребенок уже умеет выполнять по инструкции (например, «пьет», «сидит», «рисует», «ест» и т.п.). Можно подобрать и изображения тех действий, которые часто встречаются в быту («спит», «моет» и т.п.). </a:t>
            </a:r>
          </a:p>
          <a:p>
            <a:pPr>
              <a:lnSpc>
                <a:spcPct val="70000"/>
              </a:lnSpc>
            </a:pPr>
            <a:r>
              <a:rPr lang="ru-RU" sz="2200" dirty="0"/>
              <a:t>На каждый глагол подбирается несколько картинок (фотографий) для того, чтобы избежать ассоциации слова с конкретным изображением. Обучение происходит в следующей последовательности. На столе — одна фотография (картинка). Дается инструкция: «Покажи, где дядя спит» (ударение делается на последнем слове). если ребенок правильно показывает одну картинку, добавляют альтернативные (например, изображения предметов). Затем показывают вторую картинку и просят «Покажи, где дядя пьет». На столе выкладывают две картинки; ребенка обучают показывать их по выбору. Можно использовать и другие картинки на те же глаголы; обучают пониманию новых слов.</a:t>
            </a:r>
          </a:p>
        </p:txBody>
      </p:sp>
    </p:spTree>
    <p:extLst>
      <p:ext uri="{BB962C8B-B14F-4D97-AF65-F5344CB8AC3E}">
        <p14:creationId xmlns:p14="http://schemas.microsoft.com/office/powerpoint/2010/main" val="2214646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981200" y="152718"/>
            <a:ext cx="8393384" cy="1371600"/>
          </a:xfrm>
        </p:spPr>
        <p:txBody>
          <a:bodyPr>
            <a:noAutofit/>
          </a:bodyPr>
          <a:lstStyle/>
          <a:p>
            <a:r>
              <a:rPr lang="ru-RU" sz="3200" dirty="0"/>
              <a:t>Шестой этап. Обучение экспрессивной речи </a:t>
            </a:r>
            <a:endParaRPr lang="ru-RU" sz="2400" dirty="0"/>
          </a:p>
        </p:txBody>
      </p:sp>
      <p:sp>
        <p:nvSpPr>
          <p:cNvPr id="3" name="Содержимое 2"/>
          <p:cNvSpPr>
            <a:spLocks noGrp="1"/>
          </p:cNvSpPr>
          <p:nvPr>
            <p:ph idx="1"/>
          </p:nvPr>
        </p:nvSpPr>
        <p:spPr>
          <a:xfrm>
            <a:off x="1981200" y="1620539"/>
            <a:ext cx="8393384" cy="4601845"/>
          </a:xfrm>
        </p:spPr>
        <p:txBody>
          <a:bodyPr>
            <a:normAutofit/>
          </a:bodyPr>
          <a:lstStyle/>
          <a:p>
            <a:r>
              <a:rPr lang="ru-RU" sz="2400" dirty="0"/>
              <a:t>Формирование навыков экспрессивной речи начинают с обучения навыку подражания звукам и артикуляционным движениям. </a:t>
            </a:r>
          </a:p>
          <a:p>
            <a:r>
              <a:rPr lang="ru-RU" sz="2400" dirty="0"/>
              <a:t>Навык подражания движениям является одним из первых при обучении, и к началу обучения речевым навыкам ребенок уже должен уметь повторять за взрослым простые движения в ответ на инструкцию «Делай так» или «Повторяй за мной». </a:t>
            </a:r>
          </a:p>
          <a:p>
            <a:r>
              <a:rPr lang="ru-RU" sz="2400" dirty="0"/>
              <a:t>Главная задача — установление контроля над подражанием.</a:t>
            </a:r>
          </a:p>
        </p:txBody>
      </p:sp>
    </p:spTree>
    <p:extLst>
      <p:ext uri="{BB962C8B-B14F-4D97-AF65-F5344CB8AC3E}">
        <p14:creationId xmlns:p14="http://schemas.microsoft.com/office/powerpoint/2010/main" val="2945436599"/>
      </p:ext>
    </p:extLst>
  </p:cSld>
  <p:clrMapOvr>
    <a:masterClrMapping/>
  </p:clrMapOvr>
</p:sld>
</file>

<file path=ppt/theme/theme1.xml><?xml version="1.0" encoding="utf-8"?>
<a:theme xmlns:a="http://schemas.openxmlformats.org/drawingml/2006/main" name="1_Тема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3307</Words>
  <Application>Microsoft Office PowerPoint</Application>
  <PresentationFormat>Широкоэкранный</PresentationFormat>
  <Paragraphs>73</Paragraphs>
  <Slides>21</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21</vt:i4>
      </vt:variant>
    </vt:vector>
  </HeadingPairs>
  <TitlesOfParts>
    <vt:vector size="24" baseType="lpstr">
      <vt:lpstr>Arial</vt:lpstr>
      <vt:lpstr>Calibri</vt:lpstr>
      <vt:lpstr>1_Тема Office</vt:lpstr>
      <vt:lpstr>Методические приемы работы с ребенком с РАС</vt:lpstr>
      <vt:lpstr>Первый этап. Первичный контакт </vt:lpstr>
      <vt:lpstr>Второй этап. Первичные учебные навыки </vt:lpstr>
      <vt:lpstr>Третий этап. Работа над опорными коммуникативными навыками </vt:lpstr>
      <vt:lpstr>Четвертый этап. Работа над указательным жестом и жестами «да», «нет» </vt:lpstr>
      <vt:lpstr>Пятый этап. Обучение пониманию речи, выполнение инструкций </vt:lpstr>
      <vt:lpstr>Презентация PowerPoint</vt:lpstr>
      <vt:lpstr>Презентация PowerPoint</vt:lpstr>
      <vt:lpstr>Шестой этап. Обучение экспрессивной речи </vt:lpstr>
      <vt:lpstr>1. Имитация вербальных (произносительных движений) </vt:lpstr>
      <vt:lpstr>Презентация PowerPoint</vt:lpstr>
      <vt:lpstr>Презентация PowerPoint</vt:lpstr>
      <vt:lpstr>2. Формирование длительного выдоха</vt:lpstr>
      <vt:lpstr>Презентация PowerPoint</vt:lpstr>
      <vt:lpstr>3. Формирование фонематического слуха</vt:lpstr>
      <vt:lpstr>4. Произнесение звуков речи</vt:lpstr>
      <vt:lpstr>Презентация PowerPoint</vt:lpstr>
      <vt:lpstr>Презентация PowerPoint</vt:lpstr>
      <vt:lpstr>5. Расширение словарного запаса</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Методические приемы работы с ребенком с РАС</dc:title>
  <dc:creator>MicroLana</dc:creator>
  <cp:lastModifiedBy>MicroLana</cp:lastModifiedBy>
  <cp:revision>1</cp:revision>
  <dcterms:created xsi:type="dcterms:W3CDTF">2021-06-28T14:35:20Z</dcterms:created>
  <dcterms:modified xsi:type="dcterms:W3CDTF">2021-06-28T14:36:05Z</dcterms:modified>
</cp:coreProperties>
</file>