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7" r:id="rId2"/>
    <p:sldId id="262" r:id="rId3"/>
    <p:sldId id="264" r:id="rId4"/>
    <p:sldId id="284" r:id="rId5"/>
    <p:sldId id="267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85" r:id="rId22"/>
    <p:sldId id="282" r:id="rId23"/>
    <p:sldId id="283" r:id="rId24"/>
    <p:sldId id="266" r:id="rId25"/>
    <p:sldId id="288" r:id="rId26"/>
    <p:sldId id="286" r:id="rId27"/>
    <p:sldId id="270" r:id="rId2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99"/>
    <a:srgbClr val="FF9900"/>
    <a:srgbClr val="FFFF00"/>
    <a:srgbClr val="CC3300"/>
    <a:srgbClr val="FF3300"/>
    <a:srgbClr val="FFFF99"/>
    <a:srgbClr val="00FFFF"/>
    <a:srgbClr val="FDF3D7"/>
    <a:srgbClr val="FDEBD7"/>
    <a:srgbClr val="FFE1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2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763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2AB92-9F39-4157-8F06-6C74B344809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2AA1B-02A8-4176-91F0-ED7574719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8590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A1B-02A8-4176-91F0-ED75747190F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3639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BB7D5-E57D-451A-ADDB-218A85BCFE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91356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130D3-1EA5-4B5A-9A6A-124CFF90F7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1861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96473-2AAC-48D8-BC8E-0B0123BBEB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7786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658C5-B355-4FAB-9F27-25EA98C2E8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6213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E3B77-48B1-4269-864C-666CB07134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5487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6EEF3-4F61-4EAC-9772-370AD67919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3559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3FD94-7274-4570-8FFA-59857EEB75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814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67B9C-6F41-479C-8B4B-55821B12EE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32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E1D9B-E2A3-4B02-9109-84E35FBBCB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405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C17E5-BC1C-4F3A-8FF2-0A044D61FF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1494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BF466-8A5D-42F4-B30E-D793105D0A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2734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4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422798A-6B7D-4964-B5D5-5083736EDB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https://i.mycdn.me/i?r=AzEPZsRbOZEKgBhR0XGMT1RkHHgMrA9uBXaHugGg5pAb_aaKTM5SRkZCeTgDn6uOyic"/>
          <p:cNvPicPr>
            <a:picLocks noChangeAspect="1" noChangeArrowheads="1"/>
          </p:cNvPicPr>
          <p:nvPr/>
        </p:nvPicPr>
        <p:blipFill>
          <a:blip r:embed="rId2" cstate="print"/>
          <a:srcRect l="15581" r="12749"/>
          <a:stretch>
            <a:fillRect/>
          </a:stretch>
        </p:blipFill>
        <p:spPr bwMode="auto">
          <a:xfrm>
            <a:off x="4000496" y="68252"/>
            <a:ext cx="4929222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374358">
            <a:off x="1129887" y="4930323"/>
            <a:ext cx="392183" cy="55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21765">
            <a:off x="218620" y="1477613"/>
            <a:ext cx="496897" cy="69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621040">
            <a:off x="-2670668" y="-1687593"/>
            <a:ext cx="211931" cy="29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621040">
            <a:off x="-2518268" y="-1535193"/>
            <a:ext cx="211931" cy="29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0388" y="285728"/>
            <a:ext cx="2961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ТЕАТР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10388" y="3784298"/>
            <a:ext cx="853361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ru-RU" sz="4400" dirty="0" smtClean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СОЛНЫШКО В ЛАДОШКАХ»</a:t>
            </a:r>
            <a:endParaRPr lang="ru-RU" sz="4400" dirty="0">
              <a:ln>
                <a:solidFill>
                  <a:srgbClr val="0070C0"/>
                </a:solidFill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524325" flipH="1">
            <a:off x="1131171" y="3883979"/>
            <a:ext cx="520112" cy="55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214941" y="857232"/>
            <a:ext cx="2615476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607453">
            <a:off x="3194878" y="1502984"/>
            <a:ext cx="369415" cy="520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560545">
            <a:off x="1833025" y="1338307"/>
            <a:ext cx="389801" cy="548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186731">
            <a:off x="7091096" y="2910854"/>
            <a:ext cx="381801" cy="537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9704" y="1634473"/>
            <a:ext cx="46338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dirty="0" smtClean="0">
                <a:ln>
                  <a:solidFill>
                    <a:srgbClr val="0070C0"/>
                  </a:solidFill>
                </a:ln>
                <a:solidFill>
                  <a:srgbClr val="FF99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ДЛЯ ДЕТЕЙ </a:t>
            </a:r>
          </a:p>
          <a:p>
            <a:pPr algn="ctr"/>
            <a:r>
              <a:rPr lang="ru-RU" sz="5000" dirty="0" smtClean="0">
                <a:ln>
                  <a:solidFill>
                    <a:srgbClr val="0070C0"/>
                  </a:solidFill>
                </a:ln>
                <a:solidFill>
                  <a:srgbClr val="FF99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ОВЗ</a:t>
            </a:r>
            <a:endParaRPr lang="ru-RU" sz="5000" dirty="0">
              <a:ln>
                <a:solidFill>
                  <a:srgbClr val="0070C0"/>
                </a:solidFill>
              </a:ln>
              <a:solidFill>
                <a:srgbClr val="FF99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 flipH="1">
            <a:off x="4885379" y="4929197"/>
            <a:ext cx="3938233" cy="13086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itchFamily="66" charset="0"/>
                <a:cs typeface="Times New Roman" panose="02020603050405020304" pitchFamily="18" charset="0"/>
              </a:rPr>
              <a:t>ПОДГОТОВИЛА: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itchFamily="66" charset="0"/>
                <a:cs typeface="Times New Roman" panose="02020603050405020304" pitchFamily="18" charset="0"/>
              </a:rPr>
              <a:t>ВОСПИТАТЕЛЬ МДОУ № 79           МЕРЗЛЯКОВА О.В.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omic Sans MS" pitchFamily="66" charset="0"/>
              <a:cs typeface="Times New Roman" panose="02020603050405020304" pitchFamily="18" charset="0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374358">
            <a:off x="4487473" y="3072935"/>
            <a:ext cx="392183" cy="55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78671" flipH="1">
            <a:off x="7942789" y="3486762"/>
            <a:ext cx="392183" cy="605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B7B5B6"/>
              </a:clrFrom>
              <a:clrTo>
                <a:srgbClr val="B7B5B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561" b="12797"/>
          <a:stretch>
            <a:fillRect/>
          </a:stretch>
        </p:blipFill>
        <p:spPr>
          <a:xfrm>
            <a:off x="500034" y="857232"/>
            <a:ext cx="7676053" cy="557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305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B7B5B6"/>
              </a:clrFrom>
              <a:clrTo>
                <a:srgbClr val="B7B5B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561" b="12797"/>
          <a:stretch>
            <a:fillRect/>
          </a:stretch>
        </p:blipFill>
        <p:spPr>
          <a:xfrm>
            <a:off x="500034" y="857232"/>
            <a:ext cx="7676053" cy="557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006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BFBABE"/>
              </a:clrFrom>
              <a:clrTo>
                <a:srgbClr val="BFBA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917" b="19786"/>
          <a:stretch>
            <a:fillRect/>
          </a:stretch>
        </p:blipFill>
        <p:spPr>
          <a:xfrm>
            <a:off x="214282" y="571480"/>
            <a:ext cx="8715404" cy="585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421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B5B6BA"/>
              </a:clrFrom>
              <a:clrTo>
                <a:srgbClr val="B5B6B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36" t="26619" r="14421" b="24347"/>
          <a:stretch>
            <a:fillRect/>
          </a:stretch>
        </p:blipFill>
        <p:spPr>
          <a:xfrm>
            <a:off x="137860" y="571480"/>
            <a:ext cx="8585850" cy="542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266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B8B8BA"/>
              </a:clrFrom>
              <a:clrTo>
                <a:srgbClr val="B8B8B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32" t="21655" b="13387"/>
          <a:stretch>
            <a:fillRect/>
          </a:stretch>
        </p:blipFill>
        <p:spPr>
          <a:xfrm>
            <a:off x="609391" y="1071546"/>
            <a:ext cx="8039505" cy="528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134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BFBABE"/>
              </a:clrFrom>
              <a:clrTo>
                <a:srgbClr val="BFBA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917" b="19786"/>
          <a:stretch>
            <a:fillRect/>
          </a:stretch>
        </p:blipFill>
        <p:spPr>
          <a:xfrm>
            <a:off x="214282" y="571480"/>
            <a:ext cx="8715404" cy="585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12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B5B6BA"/>
              </a:clrFrom>
              <a:clrTo>
                <a:srgbClr val="B5B6B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36" t="26619" r="14421" b="24347"/>
          <a:stretch>
            <a:fillRect/>
          </a:stretch>
        </p:blipFill>
        <p:spPr>
          <a:xfrm>
            <a:off x="137860" y="571480"/>
            <a:ext cx="8585850" cy="542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488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B7B5B6"/>
              </a:clrFrom>
              <a:clrTo>
                <a:srgbClr val="B7B5B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561" b="12797"/>
          <a:stretch>
            <a:fillRect/>
          </a:stretch>
        </p:blipFill>
        <p:spPr>
          <a:xfrm>
            <a:off x="500034" y="857232"/>
            <a:ext cx="7676053" cy="557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274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B7B5B6"/>
              </a:clrFrom>
              <a:clrTo>
                <a:srgbClr val="B7B5B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561" b="12797"/>
          <a:stretch>
            <a:fillRect/>
          </a:stretch>
        </p:blipFill>
        <p:spPr>
          <a:xfrm>
            <a:off x="500034" y="857232"/>
            <a:ext cx="7676053" cy="557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932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BFBABE"/>
              </a:clrFrom>
              <a:clrTo>
                <a:srgbClr val="BFBA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917" b="19786"/>
          <a:stretch>
            <a:fillRect/>
          </a:stretch>
        </p:blipFill>
        <p:spPr>
          <a:xfrm>
            <a:off x="214282" y="571480"/>
            <a:ext cx="8715404" cy="585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998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ru-RU" sz="6500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5" y="2243270"/>
            <a:ext cx="5572164" cy="4113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868144" y="3429000"/>
            <a:ext cx="3135795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333399"/>
                </a:solidFill>
                <a:latin typeface="Comic Sans MS" pitchFamily="66" charset="0"/>
              </a:rPr>
              <a:t>ЕГО ВЕЛИЧЕСТВО </a:t>
            </a:r>
          </a:p>
          <a:p>
            <a:pPr algn="ctr"/>
            <a:r>
              <a:rPr lang="ru-RU" sz="1600" dirty="0" smtClean="0">
                <a:solidFill>
                  <a:srgbClr val="333399"/>
                </a:solidFill>
                <a:latin typeface="Comic Sans MS" pitchFamily="66" charset="0"/>
              </a:rPr>
              <a:t>НАШ ДОБРЫЙ ДРУГ ТЕАТР, </a:t>
            </a:r>
          </a:p>
          <a:p>
            <a:pPr algn="ctr"/>
            <a:r>
              <a:rPr lang="ru-RU" sz="1600" dirty="0" smtClean="0">
                <a:solidFill>
                  <a:srgbClr val="333399"/>
                </a:solidFill>
                <a:latin typeface="Comic Sans MS" pitchFamily="66" charset="0"/>
              </a:rPr>
              <a:t>ОН С НАМИ С ДЕТСТВА </a:t>
            </a:r>
          </a:p>
          <a:p>
            <a:pPr algn="ctr"/>
            <a:r>
              <a:rPr lang="ru-RU" sz="1600" dirty="0" smtClean="0">
                <a:solidFill>
                  <a:srgbClr val="333399"/>
                </a:solidFill>
                <a:latin typeface="Comic Sans MS" pitchFamily="66" charset="0"/>
              </a:rPr>
              <a:t>В ИГРАХ ОЖИВАЕТ.</a:t>
            </a:r>
          </a:p>
          <a:p>
            <a:pPr algn="ctr"/>
            <a:r>
              <a:rPr lang="ru-RU" sz="1600" dirty="0" smtClean="0">
                <a:solidFill>
                  <a:srgbClr val="333399"/>
                </a:solidFill>
                <a:latin typeface="Comic Sans MS" pitchFamily="66" charset="0"/>
              </a:rPr>
              <a:t>ПРИМУДРОСТИ ЖИТЕЙСКИЕ</a:t>
            </a:r>
          </a:p>
          <a:p>
            <a:pPr algn="ctr"/>
            <a:r>
              <a:rPr lang="ru-RU" sz="1600" dirty="0" smtClean="0">
                <a:solidFill>
                  <a:srgbClr val="333399"/>
                </a:solidFill>
                <a:latin typeface="Comic Sans MS" pitchFamily="66" charset="0"/>
              </a:rPr>
              <a:t>НЕ  ПРЯЧА,</a:t>
            </a:r>
          </a:p>
          <a:p>
            <a:pPr algn="ctr"/>
            <a:r>
              <a:rPr lang="ru-RU" sz="1600" dirty="0" smtClean="0">
                <a:solidFill>
                  <a:srgbClr val="333399"/>
                </a:solidFill>
                <a:latin typeface="Comic Sans MS" pitchFamily="66" charset="0"/>
              </a:rPr>
              <a:t>ДОБРО И ЗЛО </a:t>
            </a:r>
          </a:p>
          <a:p>
            <a:pPr algn="ctr"/>
            <a:r>
              <a:rPr lang="ru-RU" sz="1600" dirty="0" smtClean="0">
                <a:solidFill>
                  <a:srgbClr val="333399"/>
                </a:solidFill>
                <a:latin typeface="Comic Sans MS" pitchFamily="66" charset="0"/>
              </a:rPr>
              <a:t>ПО СМЫСЛУ РАССТАВЛЯЕТ</a:t>
            </a:r>
            <a:r>
              <a:rPr lang="ru-RU" sz="2400" dirty="0" smtClean="0">
                <a:solidFill>
                  <a:srgbClr val="333399"/>
                </a:solidFill>
                <a:latin typeface="Mistral" pitchFamily="66" charset="0"/>
              </a:rPr>
              <a:t>.</a:t>
            </a:r>
            <a:endParaRPr lang="ru-RU" sz="2400" dirty="0">
              <a:solidFill>
                <a:srgbClr val="333399"/>
              </a:solidFill>
              <a:latin typeface="Mistral" pitchFamily="66" charset="0"/>
            </a:endParaRPr>
          </a:p>
        </p:txBody>
      </p:sp>
      <p:pic>
        <p:nvPicPr>
          <p:cNvPr id="22534" name="Picture 6" descr="https://moskvalux.ru/wp-content/uploads/2018/10/stage-drama-clipar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60648"/>
            <a:ext cx="3891852" cy="21752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5292080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ln>
                  <a:solidFill>
                    <a:srgbClr val="0070C0"/>
                  </a:solidFill>
                </a:ln>
                <a:solidFill>
                  <a:srgbClr val="FF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КАК ХОРОШО,  ЧТО ЕСТЬ </a:t>
            </a:r>
          </a:p>
          <a:p>
            <a:r>
              <a:rPr lang="ru-RU" sz="3500" b="1" dirty="0" smtClean="0">
                <a:ln>
                  <a:solidFill>
                    <a:srgbClr val="0070C0"/>
                  </a:solidFill>
                </a:ln>
                <a:solidFill>
                  <a:srgbClr val="FF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НАШ СОЛНЕЧНЫЙ  </a:t>
            </a:r>
          </a:p>
          <a:p>
            <a:r>
              <a:rPr lang="ru-RU" sz="3500" b="1" dirty="0" smtClean="0">
                <a:ln>
                  <a:solidFill>
                    <a:srgbClr val="0070C0"/>
                  </a:solidFill>
                </a:ln>
                <a:solidFill>
                  <a:srgbClr val="FF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ТЕАТР …</a:t>
            </a:r>
            <a:endParaRPr lang="ru-RU" sz="3500" b="1" dirty="0" smtClean="0">
              <a:ln>
                <a:solidFill>
                  <a:srgbClr val="0070C0"/>
                </a:solidFill>
              </a:ln>
              <a:solidFill>
                <a:srgbClr val="FFC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28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B5B6BA"/>
              </a:clrFrom>
              <a:clrTo>
                <a:srgbClr val="B5B6B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36" t="26619" r="14421" b="24347"/>
          <a:stretch>
            <a:fillRect/>
          </a:stretch>
        </p:blipFill>
        <p:spPr>
          <a:xfrm>
            <a:off x="137860" y="571480"/>
            <a:ext cx="8585850" cy="542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965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194" b="12785"/>
          <a:stretch>
            <a:fillRect/>
          </a:stretch>
        </p:blipFill>
        <p:spPr>
          <a:xfrm>
            <a:off x="571472" y="2079140"/>
            <a:ext cx="4286280" cy="4350255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31596" y="571480"/>
            <a:ext cx="830868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500" b="1" dirty="0" smtClean="0">
                <a:ln>
                  <a:solidFill>
                    <a:srgbClr val="0070C0"/>
                  </a:solidFill>
                </a:ln>
                <a:solidFill>
                  <a:srgbClr val="FF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ЭТОТ МИР ПРИДУМАН НЕ НАМИ, </a:t>
            </a:r>
          </a:p>
        </p:txBody>
      </p:sp>
      <p:pic>
        <p:nvPicPr>
          <p:cNvPr id="4098" name="Picture 2" descr="https://images.freeimages.com/images/large-previews/c0f/yellow-splash-115308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7523" y="4643446"/>
            <a:ext cx="2323527" cy="2214554"/>
          </a:xfrm>
          <a:prstGeom prst="rect">
            <a:avLst/>
          </a:prstGeom>
          <a:noFill/>
        </p:spPr>
      </p:pic>
      <p:pic>
        <p:nvPicPr>
          <p:cNvPr id="7" name="Picture 2" descr="https://images.freeimages.com/images/large-previews/c0f/yellow-splash-115308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922000"/>
            <a:ext cx="2030737" cy="19354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633348" y="1357298"/>
            <a:ext cx="587532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500" b="1" dirty="0" smtClean="0">
                <a:ln>
                  <a:solidFill>
                    <a:srgbClr val="0070C0"/>
                  </a:solidFill>
                </a:ln>
                <a:solidFill>
                  <a:srgbClr val="FF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НО, НАЧИНАЯ С СЕБЯ,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2285992"/>
            <a:ext cx="37861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500" b="1" dirty="0" smtClean="0">
                <a:ln>
                  <a:solidFill>
                    <a:srgbClr val="0070C0"/>
                  </a:solidFill>
                </a:ln>
                <a:solidFill>
                  <a:srgbClr val="FF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atreshka" pitchFamily="2" charset="0"/>
              </a:rPr>
              <a:t>МЫ МОЖЕМ </a:t>
            </a:r>
          </a:p>
          <a:p>
            <a:pPr algn="r"/>
            <a:r>
              <a:rPr lang="ru-RU" sz="3500" b="1" dirty="0" smtClean="0">
                <a:ln>
                  <a:solidFill>
                    <a:srgbClr val="0070C0"/>
                  </a:solidFill>
                </a:ln>
                <a:solidFill>
                  <a:srgbClr val="FF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atreshka" pitchFamily="2" charset="0"/>
              </a:rPr>
              <a:t>МЕНЯТЬ ЕГО </a:t>
            </a:r>
          </a:p>
          <a:p>
            <a:pPr algn="r"/>
            <a:r>
              <a:rPr lang="ru-RU" sz="3500" b="1" dirty="0" smtClean="0">
                <a:ln>
                  <a:solidFill>
                    <a:srgbClr val="0070C0"/>
                  </a:solidFill>
                </a:ln>
                <a:solidFill>
                  <a:srgbClr val="FF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atreshka" pitchFamily="2" charset="0"/>
              </a:rPr>
              <a:t>В ЛУЧШУЮ </a:t>
            </a:r>
          </a:p>
          <a:p>
            <a:pPr algn="r"/>
            <a:r>
              <a:rPr lang="ru-RU" sz="3500" b="1" dirty="0" smtClean="0">
                <a:ln>
                  <a:solidFill>
                    <a:srgbClr val="0070C0"/>
                  </a:solidFill>
                </a:ln>
                <a:solidFill>
                  <a:srgbClr val="FF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atreshka" pitchFamily="2" charset="0"/>
              </a:rPr>
              <a:t>СТОРОНУ…</a:t>
            </a:r>
            <a:endParaRPr lang="ru-RU" sz="3500" b="1" dirty="0">
              <a:ln>
                <a:solidFill>
                  <a:srgbClr val="0070C0"/>
                </a:solidFill>
              </a:ln>
              <a:solidFill>
                <a:srgbClr val="FF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Matreshk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13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571480"/>
            <a:ext cx="2921021" cy="3001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8992" y="714356"/>
            <a:ext cx="5715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МИР «ОСОБОГО» РЕБЕНКА ,</a:t>
            </a:r>
          </a:p>
          <a:p>
            <a:r>
              <a:rPr lang="ru-RU" sz="28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ОН ЗАКРЫТ ОТ ГЛАЗ ЧУЖИХ…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6" y="4581128"/>
            <a:ext cx="46435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МИР «ОСОБОГО» РЕБЕНКА  - ДОПУСКАЕТ ЛИШЬ СВОИХ…</a:t>
            </a:r>
            <a:endParaRPr lang="ru-RU" sz="2600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2276872"/>
            <a:ext cx="464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МИР «ОСОБОГО» РЕБЕНКА – </a:t>
            </a:r>
          </a:p>
          <a:p>
            <a:r>
              <a:rPr lang="ru-RU" sz="24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ИНТЕРЕСЕН И  ПУГЛИВ…</a:t>
            </a:r>
            <a:endParaRPr lang="ru-RU" sz="2400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85234"/>
            <a:ext cx="4370801" cy="32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4658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111"/>
          <a:stretch>
            <a:fillRect/>
          </a:stretch>
        </p:blipFill>
        <p:spPr>
          <a:xfrm>
            <a:off x="3857620" y="142852"/>
            <a:ext cx="5108485" cy="507209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5214950"/>
            <a:ext cx="87868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accent2"/>
                  </a:solidFill>
                </a:ln>
                <a:solidFill>
                  <a:srgbClr val="FF99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reshka" pitchFamily="2" charset="0"/>
              </a:rPr>
              <a:t>СОЧУВСТВИЯ МАЛО, НУЖНО </a:t>
            </a:r>
          </a:p>
          <a:p>
            <a:pPr algn="ctr"/>
            <a:r>
              <a:rPr lang="ru-RU" sz="4400" b="1" dirty="0" smtClean="0">
                <a:ln>
                  <a:solidFill>
                    <a:schemeClr val="accent2"/>
                  </a:solidFill>
                </a:ln>
                <a:solidFill>
                  <a:srgbClr val="FF99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reshka" pitchFamily="2" charset="0"/>
              </a:rPr>
              <a:t>РАЗВИВАТЬ ВОЗМОЖНОСТИ….</a:t>
            </a:r>
            <a:endParaRPr lang="ru-RU" sz="4400" b="1" dirty="0">
              <a:ln>
                <a:solidFill>
                  <a:schemeClr val="accent2"/>
                </a:solidFill>
              </a:ln>
              <a:solidFill>
                <a:srgbClr val="FF99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reshka" pitchFamily="2" charset="0"/>
            </a:endParaRPr>
          </a:p>
        </p:txBody>
      </p:sp>
      <p:pic>
        <p:nvPicPr>
          <p:cNvPr id="6146" name="Picture 2" descr="https://ic.pics.livejournal.com/moor_milashka/77794146/6358/6358_9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1714488"/>
            <a:ext cx="4396087" cy="3500462"/>
          </a:xfrm>
          <a:prstGeom prst="rect">
            <a:avLst/>
          </a:prstGeom>
          <a:noFill/>
        </p:spPr>
      </p:pic>
      <p:pic>
        <p:nvPicPr>
          <p:cNvPr id="6150" name="Picture 6" descr="https://img-fotki.yandex.ru/get/15545/112265771.82f/0_c4d26_4bebf0db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44985">
            <a:off x="155575" y="-4149"/>
            <a:ext cx="1416029" cy="2790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0024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97" r="21421"/>
          <a:stretch>
            <a:fillRect/>
          </a:stretch>
        </p:blipFill>
        <p:spPr>
          <a:xfrm>
            <a:off x="4000496" y="142852"/>
            <a:ext cx="4929222" cy="5148138"/>
          </a:xfrm>
          <a:prstGeom prst="rect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4844" y="5509830"/>
            <a:ext cx="83095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>
                  <a:solidFill>
                    <a:schemeClr val="accent2"/>
                  </a:solidFill>
                </a:ln>
                <a:solidFill>
                  <a:srgbClr val="FF99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Matreshka" pitchFamily="2" charset="0"/>
              </a:rPr>
              <a:t>КАЖДЫЙ РЕБЕНОК ОСОБЕННЫЙ, </a:t>
            </a:r>
          </a:p>
          <a:p>
            <a:r>
              <a:rPr lang="ru-RU" sz="3600" b="1" dirty="0" smtClean="0">
                <a:ln>
                  <a:solidFill>
                    <a:schemeClr val="accent2"/>
                  </a:solidFill>
                </a:ln>
                <a:solidFill>
                  <a:srgbClr val="FF99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Matreshka" pitchFamily="2" charset="0"/>
              </a:rPr>
              <a:t>Но для НАС - ВСЕ ДЕТИ РАВНЫ… </a:t>
            </a:r>
            <a:endParaRPr lang="ru-RU" sz="3600" b="1" dirty="0">
              <a:ln>
                <a:solidFill>
                  <a:schemeClr val="accent2"/>
                </a:solidFill>
              </a:ln>
              <a:solidFill>
                <a:srgbClr val="FF99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Matreshka" pitchFamily="2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58" y="785794"/>
            <a:ext cx="3000396" cy="2950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s://image.shutterstock.com/image-photo/image-150nw-36968761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82" t="10000" r="10179" b="14999"/>
          <a:stretch>
            <a:fillRect/>
          </a:stretch>
        </p:blipFill>
        <p:spPr bwMode="auto">
          <a:xfrm rot="14494967" flipH="1" flipV="1">
            <a:off x="2763554" y="1868232"/>
            <a:ext cx="786544" cy="655454"/>
          </a:xfrm>
          <a:prstGeom prst="rect">
            <a:avLst/>
          </a:prstGeom>
          <a:noFill/>
        </p:spPr>
      </p:pic>
      <p:pic>
        <p:nvPicPr>
          <p:cNvPr id="8" name="Picture 2" descr="https://image.shutterstock.com/image-photo/image-150nw-36968761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82" t="10000" r="10179" b="14999"/>
          <a:stretch>
            <a:fillRect/>
          </a:stretch>
        </p:blipFill>
        <p:spPr bwMode="auto">
          <a:xfrm rot="5400000" flipV="1">
            <a:off x="212532" y="1930552"/>
            <a:ext cx="878256" cy="731880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781390">
            <a:off x="251962" y="3749820"/>
            <a:ext cx="392183" cy="55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66441">
            <a:off x="2925479" y="3371665"/>
            <a:ext cx="680256" cy="452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71544">
            <a:off x="1257725" y="208781"/>
            <a:ext cx="392183" cy="516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s://image.shutterstock.com/image-photo/image-150nw-36968761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82" t="10000" r="10179" b="14999"/>
          <a:stretch>
            <a:fillRect/>
          </a:stretch>
        </p:blipFill>
        <p:spPr bwMode="auto">
          <a:xfrm rot="7569395" flipH="1" flipV="1">
            <a:off x="3340037" y="4223844"/>
            <a:ext cx="1206137" cy="1005115"/>
          </a:xfrm>
          <a:prstGeom prst="rect">
            <a:avLst/>
          </a:prstGeom>
          <a:noFill/>
        </p:spPr>
      </p:pic>
      <p:pic>
        <p:nvPicPr>
          <p:cNvPr id="13" name="Picture 2" descr="https://image.shutterstock.com/image-photo/image-150nw-36968761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82" t="10000" r="10179" b="14999"/>
          <a:stretch>
            <a:fillRect/>
          </a:stretch>
        </p:blipFill>
        <p:spPr bwMode="auto">
          <a:xfrm rot="7207387" flipH="1" flipV="1">
            <a:off x="3649825" y="87492"/>
            <a:ext cx="1341972" cy="1118311"/>
          </a:xfrm>
          <a:prstGeom prst="rect">
            <a:avLst/>
          </a:prstGeom>
          <a:noFill/>
        </p:spPr>
      </p:pic>
      <p:pic>
        <p:nvPicPr>
          <p:cNvPr id="14" name="Picture 2" descr="https://image.shutterstock.com/image-photo/image-150nw-36968761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82" t="10000" r="10179" b="14999"/>
          <a:stretch>
            <a:fillRect/>
          </a:stretch>
        </p:blipFill>
        <p:spPr bwMode="auto">
          <a:xfrm rot="14485774" flipV="1">
            <a:off x="7979096" y="4708125"/>
            <a:ext cx="1258354" cy="1048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6933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16656" b="10703"/>
          <a:stretch>
            <a:fillRect/>
          </a:stretch>
        </p:blipFill>
        <p:spPr bwMode="auto">
          <a:xfrm>
            <a:off x="285720" y="142852"/>
            <a:ext cx="417832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1121" t="20625"/>
          <a:stretch>
            <a:fillRect/>
          </a:stretch>
        </p:blipFill>
        <p:spPr bwMode="auto">
          <a:xfrm>
            <a:off x="4500562" y="142852"/>
            <a:ext cx="444880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r="9248" b="14716"/>
          <a:stretch>
            <a:fillRect/>
          </a:stretch>
        </p:blipFill>
        <p:spPr bwMode="auto">
          <a:xfrm>
            <a:off x="142844" y="3643314"/>
            <a:ext cx="4356099" cy="307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 descr="http://nachalo4ka.ru/wp-content/uploads/2014/08/solnyishko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607749"/>
            <a:ext cx="3689085" cy="2921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r>
              <a:rPr lang="ru-RU" sz="4000" b="1" dirty="0" smtClean="0">
                <a:ln>
                  <a:solidFill>
                    <a:srgbClr val="333399"/>
                  </a:solidFill>
                </a:ln>
                <a:solidFill>
                  <a:srgbClr val="FF99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«Вовсе не обязательно затевать грандиозные проекты, чтобы сеять добрые семена. Даже малые дела могут многое значить для другого человека»</a:t>
            </a:r>
            <a:br>
              <a:rPr lang="ru-RU" sz="4000" b="1" dirty="0" smtClean="0">
                <a:ln>
                  <a:solidFill>
                    <a:srgbClr val="333399"/>
                  </a:solidFill>
                </a:ln>
                <a:solidFill>
                  <a:srgbClr val="FF99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</a:br>
            <a:r>
              <a:rPr lang="ru-RU" sz="4000" b="1" dirty="0" smtClean="0">
                <a:ln>
                  <a:solidFill>
                    <a:srgbClr val="333399"/>
                  </a:solidFill>
                </a:ln>
                <a:solidFill>
                  <a:srgbClr val="FF99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                                  Ник </a:t>
            </a:r>
            <a:r>
              <a:rPr lang="ru-RU" sz="4000" b="1" dirty="0" err="1" smtClean="0">
                <a:ln>
                  <a:solidFill>
                    <a:srgbClr val="333399"/>
                  </a:solidFill>
                </a:ln>
                <a:solidFill>
                  <a:srgbClr val="FF99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Вуйчич</a:t>
            </a:r>
            <a:endParaRPr lang="ru-RU" sz="2800" b="1" dirty="0">
              <a:solidFill>
                <a:srgbClr val="FF99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55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1700808"/>
            <a:ext cx="4614866" cy="3714776"/>
          </a:xfrm>
        </p:spPr>
        <p:txBody>
          <a:bodyPr/>
          <a:lstStyle/>
          <a:p>
            <a:pPr algn="r"/>
            <a:r>
              <a:rPr lang="ru-RU" sz="4000" b="1" dirty="0" smtClean="0">
                <a:ln>
                  <a:solidFill>
                    <a:srgbClr val="333399"/>
                  </a:solidFill>
                </a:ln>
                <a:solidFill>
                  <a:srgbClr val="FF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cs typeface="Times New Roman" panose="02020603050405020304" pitchFamily="18" charset="0"/>
              </a:rPr>
              <a:t>Благодарю </a:t>
            </a:r>
            <a:br>
              <a:rPr lang="ru-RU" sz="4000" b="1" dirty="0" smtClean="0">
                <a:ln>
                  <a:solidFill>
                    <a:srgbClr val="333399"/>
                  </a:solidFill>
                </a:ln>
                <a:solidFill>
                  <a:srgbClr val="FF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n>
                  <a:solidFill>
                    <a:srgbClr val="333399"/>
                  </a:solidFill>
                </a:ln>
                <a:solidFill>
                  <a:srgbClr val="FF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cs typeface="Times New Roman" panose="02020603050405020304" pitchFamily="18" charset="0"/>
              </a:rPr>
              <a:t>за внимание,</a:t>
            </a:r>
            <a:br>
              <a:rPr lang="ru-RU" sz="4000" b="1" dirty="0" smtClean="0">
                <a:ln>
                  <a:solidFill>
                    <a:srgbClr val="333399"/>
                  </a:solidFill>
                </a:ln>
                <a:solidFill>
                  <a:srgbClr val="FF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n>
                  <a:solidFill>
                    <a:srgbClr val="333399"/>
                  </a:solidFill>
                </a:ln>
                <a:solidFill>
                  <a:srgbClr val="FF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cs typeface="Times New Roman" panose="02020603050405020304" pitchFamily="18" charset="0"/>
              </a:rPr>
              <a:t> понимание и </a:t>
            </a:r>
            <a:r>
              <a:rPr lang="ru-RU" sz="4000" b="1" dirty="0" err="1" smtClean="0">
                <a:ln>
                  <a:solidFill>
                    <a:srgbClr val="333399"/>
                  </a:solidFill>
                </a:ln>
                <a:solidFill>
                  <a:srgbClr val="FF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cs typeface="Times New Roman" panose="02020603050405020304" pitchFamily="18" charset="0"/>
              </a:rPr>
              <a:t>принимание</a:t>
            </a:r>
            <a:r>
              <a:rPr lang="ru-RU" sz="4000" b="1" dirty="0" smtClean="0">
                <a:ln>
                  <a:solidFill>
                    <a:srgbClr val="333399"/>
                  </a:solidFill>
                </a:ln>
                <a:solidFill>
                  <a:srgbClr val="FF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cs typeface="Times New Roman" panose="02020603050405020304" pitchFamily="18" charset="0"/>
              </a:rPr>
              <a:t>!!!</a:t>
            </a:r>
            <a:endParaRPr lang="ru-RU" sz="4000" b="1" dirty="0">
              <a:ln>
                <a:solidFill>
                  <a:srgbClr val="333399"/>
                </a:solidFill>
              </a:ln>
              <a:solidFill>
                <a:srgbClr val="FF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Comic Sans MS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806"/>
          <a:stretch>
            <a:fillRect/>
          </a:stretch>
        </p:blipFill>
        <p:spPr>
          <a:xfrm>
            <a:off x="285719" y="142852"/>
            <a:ext cx="5143537" cy="6357958"/>
          </a:xfrm>
        </p:spPr>
      </p:pic>
    </p:spTree>
    <p:extLst>
      <p:ext uri="{BB962C8B-B14F-4D97-AF65-F5344CB8AC3E}">
        <p14:creationId xmlns:p14="http://schemas.microsoft.com/office/powerpoint/2010/main" xmlns="" val="263898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037"/>
          <a:stretch>
            <a:fillRect/>
          </a:stretch>
        </p:blipFill>
        <p:spPr>
          <a:xfrm>
            <a:off x="4000496" y="214290"/>
            <a:ext cx="4929190" cy="26432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3929066"/>
            <a:ext cx="3665137" cy="2733323"/>
          </a:xfrm>
          <a:prstGeom prst="rect">
            <a:avLst/>
          </a:prstGeom>
        </p:spPr>
      </p:pic>
      <p:pic>
        <p:nvPicPr>
          <p:cNvPr id="21506" name="Picture 2" descr="http://ds95-orel.ru/files/uploads/files/cinsiyet-ayrimciligina-karsi-ol-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0"/>
            <a:ext cx="3571876" cy="357187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3000372"/>
            <a:ext cx="4976848" cy="373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4136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2143116"/>
            <a:ext cx="6000760" cy="4538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034" y="285728"/>
            <a:ext cx="8643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n>
                  <a:solidFill>
                    <a:srgbClr val="333399"/>
                  </a:solidFill>
                </a:ln>
                <a:solidFill>
                  <a:srgbClr val="FF99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ТЕАТР – ЭТО ВОЛШЕБНЫЙ КРАЙ, В КОТОРОМ РЕБЕНОК  РАДУЕТСЯ ИГРАЯ,   А В ИГРЕ ОН ПОЗНАЕТ МИР…..</a:t>
            </a:r>
            <a:endParaRPr lang="ru-RU" sz="3000" b="1" dirty="0">
              <a:ln>
                <a:solidFill>
                  <a:srgbClr val="333399"/>
                </a:solidFill>
              </a:ln>
              <a:solidFill>
                <a:srgbClr val="FF99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757" t="-47061" r="50552"/>
          <a:stretch/>
        </p:blipFill>
        <p:spPr bwMode="auto">
          <a:xfrm rot="13917130">
            <a:off x="7008795" y="3730795"/>
            <a:ext cx="413980" cy="766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757" t="-47061" r="50552"/>
          <a:stretch/>
        </p:blipFill>
        <p:spPr bwMode="auto">
          <a:xfrm rot="12609351" flipH="1">
            <a:off x="7438534" y="4142776"/>
            <a:ext cx="562359" cy="1040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админ\Desktop\катинки\96026415_0_77150_8fc5eb67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1131" y="1571612"/>
            <a:ext cx="2822869" cy="2137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757" t="-47061" r="50552"/>
          <a:stretch/>
        </p:blipFill>
        <p:spPr bwMode="auto">
          <a:xfrm rot="13718358">
            <a:off x="6557822" y="4389454"/>
            <a:ext cx="516930" cy="956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757" t="-47061" r="50552"/>
          <a:stretch/>
        </p:blipFill>
        <p:spPr bwMode="auto">
          <a:xfrm rot="12609351" flipH="1">
            <a:off x="6652714" y="5071470"/>
            <a:ext cx="562359" cy="1040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757" t="-47061" r="50552"/>
          <a:stretch/>
        </p:blipFill>
        <p:spPr bwMode="auto">
          <a:xfrm rot="13718358">
            <a:off x="5624215" y="5040184"/>
            <a:ext cx="643683" cy="1191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757" t="-47061" r="50552"/>
          <a:stretch/>
        </p:blipFill>
        <p:spPr bwMode="auto">
          <a:xfrm rot="12998326" flipH="1">
            <a:off x="5863951" y="5860844"/>
            <a:ext cx="643683" cy="1191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77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321" r="9302" b="11380"/>
          <a:stretch>
            <a:fillRect/>
          </a:stretch>
        </p:blipFill>
        <p:spPr>
          <a:xfrm>
            <a:off x="214282" y="357166"/>
            <a:ext cx="8746084" cy="4709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5013176"/>
            <a:ext cx="85699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chemeClr val="accent2"/>
                  </a:solidFill>
                </a:ln>
                <a:solidFill>
                  <a:srgbClr val="FF99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ТАМ, ГДЕ ЛОМАЮТ БАРЬЕРЫ</a:t>
            </a:r>
            <a:r>
              <a:rPr lang="ru-RU" sz="4000" b="1" dirty="0" smtClean="0">
                <a:ln>
                  <a:solidFill>
                    <a:schemeClr val="accent2"/>
                  </a:solidFill>
                </a:ln>
                <a:solidFill>
                  <a:srgbClr val="FF99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…</a:t>
            </a:r>
          </a:p>
          <a:p>
            <a:endParaRPr lang="ru-RU" sz="2400" dirty="0" smtClean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http</a:t>
            </a:r>
            <a:r>
              <a:rPr lang="en-US" sz="2400" dirty="0" smtClean="0">
                <a:latin typeface="Comic Sans MS" panose="030F0702030302020204" pitchFamily="66" charset="0"/>
              </a:rPr>
              <a:t>://oksanamerzliackova3.wixsite.com/mysite545454</a:t>
            </a:r>
            <a:endParaRPr lang="ru-RU" sz="2400" b="1" dirty="0">
              <a:ln>
                <a:solidFill>
                  <a:schemeClr val="accent2"/>
                </a:solidFill>
              </a:ln>
              <a:solidFill>
                <a:srgbClr val="FF99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02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r>
              <a:rPr lang="ru-RU" sz="5500" b="1" dirty="0" smtClean="0">
                <a:solidFill>
                  <a:srgbClr val="7030A0"/>
                </a:solidFill>
                <a:latin typeface="Comic Sans MS" pitchFamily="66" charset="0"/>
                <a:cs typeface="Times New Roman" panose="02020603050405020304" pitchFamily="18" charset="0"/>
              </a:rPr>
              <a:t>Купила бабуся</a:t>
            </a:r>
            <a:br>
              <a:rPr lang="ru-RU" sz="5500" b="1" dirty="0" smtClean="0">
                <a:solidFill>
                  <a:srgbClr val="7030A0"/>
                </a:solidFill>
                <a:latin typeface="Comic Sans MS" pitchFamily="66" charset="0"/>
                <a:cs typeface="Times New Roman" panose="02020603050405020304" pitchFamily="18" charset="0"/>
              </a:rPr>
            </a:br>
            <a:r>
              <a:rPr lang="ru-RU" sz="5500" b="1" dirty="0" smtClean="0">
                <a:solidFill>
                  <a:srgbClr val="7030A0"/>
                </a:solidFill>
                <a:latin typeface="Comic Sans MS" pitchFamily="66" charset="0"/>
                <a:cs typeface="Times New Roman" panose="02020603050405020304" pitchFamily="18" charset="0"/>
              </a:rPr>
              <a:t>бусы Марусе,</a:t>
            </a:r>
            <a:br>
              <a:rPr lang="ru-RU" sz="5500" b="1" dirty="0" smtClean="0">
                <a:solidFill>
                  <a:srgbClr val="7030A0"/>
                </a:solidFill>
                <a:latin typeface="Comic Sans MS" pitchFamily="66" charset="0"/>
                <a:cs typeface="Times New Roman" panose="02020603050405020304" pitchFamily="18" charset="0"/>
              </a:rPr>
            </a:br>
            <a:r>
              <a:rPr lang="ru-RU" sz="5500" b="1" dirty="0" smtClean="0">
                <a:solidFill>
                  <a:srgbClr val="7030A0"/>
                </a:solidFill>
                <a:latin typeface="Comic Sans MS" pitchFamily="66" charset="0"/>
                <a:cs typeface="Times New Roman" panose="02020603050405020304" pitchFamily="18" charset="0"/>
              </a:rPr>
              <a:t>Маруся красива </a:t>
            </a:r>
            <a:br>
              <a:rPr lang="ru-RU" sz="5500" b="1" dirty="0" smtClean="0">
                <a:solidFill>
                  <a:srgbClr val="7030A0"/>
                </a:solidFill>
                <a:latin typeface="Comic Sans MS" pitchFamily="66" charset="0"/>
                <a:cs typeface="Times New Roman" panose="02020603050405020304" pitchFamily="18" charset="0"/>
              </a:rPr>
            </a:br>
            <a:r>
              <a:rPr lang="ru-RU" sz="5500" b="1" dirty="0" smtClean="0">
                <a:solidFill>
                  <a:srgbClr val="7030A0"/>
                </a:solidFill>
                <a:latin typeface="Comic Sans MS" pitchFamily="66" charset="0"/>
                <a:cs typeface="Times New Roman" panose="02020603050405020304" pitchFamily="18" charset="0"/>
              </a:rPr>
              <a:t>в бабусиных бусах.</a:t>
            </a:r>
            <a:endParaRPr lang="ru-RU" sz="5500" b="1" dirty="0">
              <a:solidFill>
                <a:srgbClr val="7030A0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52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B8B8BA"/>
              </a:clrFrom>
              <a:clrTo>
                <a:srgbClr val="B8B8B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32" t="21655" b="13387"/>
          <a:stretch>
            <a:fillRect/>
          </a:stretch>
        </p:blipFill>
        <p:spPr>
          <a:xfrm>
            <a:off x="609391" y="1071546"/>
            <a:ext cx="8039505" cy="528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372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BFBABE"/>
              </a:clrFrom>
              <a:clrTo>
                <a:srgbClr val="BFBA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917" b="19786"/>
          <a:stretch>
            <a:fillRect/>
          </a:stretch>
        </p:blipFill>
        <p:spPr>
          <a:xfrm>
            <a:off x="214282" y="571480"/>
            <a:ext cx="8715404" cy="585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96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B5B6BA"/>
              </a:clrFrom>
              <a:clrTo>
                <a:srgbClr val="B5B6B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36" t="26619" r="14421" b="24347"/>
          <a:stretch>
            <a:fillRect/>
          </a:stretch>
        </p:blipFill>
        <p:spPr>
          <a:xfrm>
            <a:off x="137860" y="571480"/>
            <a:ext cx="8585850" cy="542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551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183</Words>
  <Application>Microsoft Office PowerPoint</Application>
  <PresentationFormat>Экран (4:3)</PresentationFormat>
  <Paragraphs>41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Оформление по умолчанию</vt:lpstr>
      <vt:lpstr>Слайд 1</vt:lpstr>
      <vt:lpstr> </vt:lpstr>
      <vt:lpstr>Слайд 3</vt:lpstr>
      <vt:lpstr>Слайд 4</vt:lpstr>
      <vt:lpstr>Слайд 5</vt:lpstr>
      <vt:lpstr>Купила бабуся бусы Марусе, Маруся красива  в бабусиных бусах.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«Вовсе не обязательно затевать грандиозные проекты, чтобы сеять добрые семена. Даже малые дела могут многое значить для другого человека»                                    Ник Вуйчич</vt:lpstr>
      <vt:lpstr>Благодарю  за внимание,  понимание и принимание!!!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DOU79</cp:lastModifiedBy>
  <cp:revision>49</cp:revision>
  <dcterms:created xsi:type="dcterms:W3CDTF">2013-10-15T15:45:32Z</dcterms:created>
  <dcterms:modified xsi:type="dcterms:W3CDTF">2019-10-08T06:22:06Z</dcterms:modified>
</cp:coreProperties>
</file>